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6"/>
  </p:notesMasterIdLst>
  <p:sldIdLst>
    <p:sldId id="256" r:id="rId2"/>
    <p:sldId id="257" r:id="rId3"/>
    <p:sldId id="258" r:id="rId4"/>
    <p:sldId id="260" r:id="rId5"/>
    <p:sldId id="259" r:id="rId6"/>
    <p:sldId id="261" r:id="rId7"/>
    <p:sldId id="272" r:id="rId8"/>
    <p:sldId id="269" r:id="rId9"/>
    <p:sldId id="273" r:id="rId10"/>
    <p:sldId id="270" r:id="rId11"/>
    <p:sldId id="271" r:id="rId12"/>
    <p:sldId id="268" r:id="rId13"/>
    <p:sldId id="275"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871" autoAdjust="0"/>
  </p:normalViewPr>
  <p:slideViewPr>
    <p:cSldViewPr snapToGrid="0" showGuides="1">
      <p:cViewPr varScale="1">
        <p:scale>
          <a:sx n="85" d="100"/>
          <a:sy n="85" d="100"/>
        </p:scale>
        <p:origin x="151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10763-DD96-4573-967C-B7A5FE0BB940}"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D3059-CD34-41ED-8EDF-DA40E6348FB4}" type="slidenum">
              <a:rPr lang="en-US" smtClean="0"/>
              <a:t>‹#›</a:t>
            </a:fld>
            <a:endParaRPr lang="en-US"/>
          </a:p>
        </p:txBody>
      </p:sp>
    </p:spTree>
    <p:extLst>
      <p:ext uri="{BB962C8B-B14F-4D97-AF65-F5344CB8AC3E}">
        <p14:creationId xmlns:p14="http://schemas.microsoft.com/office/powerpoint/2010/main" val="1427050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&lt;intro&gt;</a:t>
            </a:r>
          </a:p>
        </p:txBody>
      </p:sp>
      <p:sp>
        <p:nvSpPr>
          <p:cNvPr id="4" name="Slide Number Placeholder 3"/>
          <p:cNvSpPr>
            <a:spLocks noGrp="1"/>
          </p:cNvSpPr>
          <p:nvPr>
            <p:ph type="sldNum" sz="quarter" idx="5"/>
          </p:nvPr>
        </p:nvSpPr>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4225358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curve on the right shows a ‘larch fraction’ variable, which represents the community-level proportion of basal area taken up by western larch </a:t>
            </a:r>
          </a:p>
          <a:p>
            <a:pPr marL="228600" indent="-228600">
              <a:buAutoNum type="arabicPeriod"/>
            </a:pPr>
            <a:r>
              <a:rPr lang="en-US" dirty="0"/>
              <a:t>So smaller values here indicate that a larch is surrounded by trees of other species, whereas larger values characterize a community with more western larch. </a:t>
            </a:r>
          </a:p>
          <a:p>
            <a:pPr marL="228600" indent="-228600">
              <a:buAutoNum type="arabicPeriod"/>
            </a:pPr>
            <a:r>
              <a:rPr lang="en-US" dirty="0"/>
              <a:t>Here we see a relatively small effect overall This fitted relationship appears relatively stable, and we see an increase in western larch growth when larch is mixed with other species, and as a community becomes more homogeneous we see less effect or slightly negative effect on growth, given that other variables remain constant. </a:t>
            </a:r>
          </a:p>
          <a:p>
            <a:pPr marL="228600" indent="-228600">
              <a:buAutoNum type="arabicPeriod"/>
            </a:pPr>
            <a:r>
              <a:rPr lang="en-US" dirty="0"/>
              <a:t>However, when this variable was added to the model, the increase in model accuracy (shown by a smaller RMSE) was very modest, and likewise the increase in explained deviance (or model fit) with this term was somewhat marginal. </a:t>
            </a:r>
          </a:p>
        </p:txBody>
      </p:sp>
      <p:sp>
        <p:nvSpPr>
          <p:cNvPr id="4" name="Slide Number Placeholder 3"/>
          <p:cNvSpPr>
            <a:spLocks noGrp="1"/>
          </p:cNvSpPr>
          <p:nvPr>
            <p:ph type="sldNum" sz="quarter" idx="5"/>
          </p:nvPr>
        </p:nvSpPr>
        <p:spPr/>
        <p:txBody>
          <a:bodyPr/>
          <a:lstStyle/>
          <a:p>
            <a:fld id="{3AFD3059-CD34-41ED-8EDF-DA40E6348FB4}" type="slidenum">
              <a:rPr lang="en-US" smtClean="0"/>
              <a:t>10</a:t>
            </a:fld>
            <a:endParaRPr lang="en-US"/>
          </a:p>
        </p:txBody>
      </p:sp>
    </p:spTree>
    <p:extLst>
      <p:ext uri="{BB962C8B-B14F-4D97-AF65-F5344CB8AC3E}">
        <p14:creationId xmlns:p14="http://schemas.microsoft.com/office/powerpoint/2010/main" val="3966279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in this other metric, simply titled ‘shade-intolerance’, instead of weighting abundance by species identity, we weight abundance by a value of species-shade-intolerance scaled between 0 and 1. </a:t>
            </a:r>
          </a:p>
          <a:p>
            <a:pPr marL="228600" indent="-228600">
              <a:buAutoNum type="arabicPeriod"/>
            </a:pPr>
            <a:r>
              <a:rPr lang="en-US" dirty="0"/>
              <a:t>In this case, higher values indicate that a community is composed of more shade-intolerant species, like larch and lodgepole pine, and lower values indicate a more shade-tolerant community composed more of </a:t>
            </a:r>
            <a:r>
              <a:rPr lang="en-US" dirty="0" err="1"/>
              <a:t>douglas</a:t>
            </a:r>
            <a:r>
              <a:rPr lang="en-US" dirty="0"/>
              <a:t>-fir, true fir, or spruce, for instance. </a:t>
            </a:r>
          </a:p>
          <a:p>
            <a:pPr marL="228600" indent="-228600">
              <a:buAutoNum type="arabicPeriod"/>
            </a:pPr>
            <a:r>
              <a:rPr lang="en-US" dirty="0"/>
              <a:t>With this metric, species identity is not quite as important because shade tolerance is meant to capture how trees interact with light, and thus describes the mixed-species competitive dynamics in a community. </a:t>
            </a:r>
          </a:p>
          <a:p>
            <a:pPr marL="228600" indent="-228600">
              <a:buAutoNum type="arabicPeriod"/>
            </a:pPr>
            <a:r>
              <a:rPr lang="en-US" dirty="0"/>
              <a:t>Similar to larch fraction, we see an overall decreasing effect of shade-intolerance on growth as a community becomes more homogenous; when larch is mixed with more shade-tolerant species, there appears to be a positive effect on its growth. </a:t>
            </a:r>
          </a:p>
          <a:p>
            <a:pPr marL="685800" lvl="1" indent="-228600">
              <a:buAutoNum type="arabicPeriod"/>
            </a:pPr>
            <a:r>
              <a:rPr lang="en-US" dirty="0"/>
              <a:t>Again, however, the increases in model accuracy and fit were very small, so its relative impact on the overall relationship is small, but not unimportant. </a:t>
            </a:r>
          </a:p>
        </p:txBody>
      </p:sp>
      <p:sp>
        <p:nvSpPr>
          <p:cNvPr id="4" name="Slide Number Placeholder 3"/>
          <p:cNvSpPr>
            <a:spLocks noGrp="1"/>
          </p:cNvSpPr>
          <p:nvPr>
            <p:ph type="sldNum" sz="quarter" idx="5"/>
          </p:nvPr>
        </p:nvSpPr>
        <p:spPr/>
        <p:txBody>
          <a:bodyPr/>
          <a:lstStyle/>
          <a:p>
            <a:fld id="{3AFD3059-CD34-41ED-8EDF-DA40E6348FB4}" type="slidenum">
              <a:rPr lang="en-US" smtClean="0"/>
              <a:t>11</a:t>
            </a:fld>
            <a:endParaRPr lang="en-US"/>
          </a:p>
        </p:txBody>
      </p:sp>
    </p:spTree>
    <p:extLst>
      <p:ext uri="{BB962C8B-B14F-4D97-AF65-F5344CB8AC3E}">
        <p14:creationId xmlns:p14="http://schemas.microsoft.com/office/powerpoint/2010/main" val="2753551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back those conclusions from before – species composition impacted growth where more mixing was associated with more growth in western larch, but after accounting for other factors known to influence growth, the impact of community composition was small. </a:t>
            </a:r>
          </a:p>
          <a:p>
            <a:pPr marL="228600" indent="-228600">
              <a:buAutoNum type="arabicPeriod"/>
            </a:pPr>
            <a:r>
              <a:rPr lang="en-US" dirty="0"/>
              <a:t>Thank you for your time and for allowing me the opportunity to present my work to you. </a:t>
            </a:r>
          </a:p>
          <a:p>
            <a:pPr marL="228600" indent="-228600">
              <a:buAutoNum type="arabicPeriod"/>
            </a:pPr>
            <a:r>
              <a:rPr lang="en-US" dirty="0"/>
              <a:t>I’ll gladly take a question now if there is time, and feel free to follow up with me later in the open discussion forum or reach out to me directly, via email. </a:t>
            </a:r>
          </a:p>
          <a:p>
            <a:pPr marL="228600" indent="-228600">
              <a:buAutoNum type="arabicPeriod"/>
            </a:pPr>
            <a:r>
              <a:rPr lang="en-US" dirty="0"/>
              <a:t>Thanks</a:t>
            </a:r>
          </a:p>
        </p:txBody>
      </p:sp>
      <p:sp>
        <p:nvSpPr>
          <p:cNvPr id="4" name="Slide Number Placeholder 3"/>
          <p:cNvSpPr>
            <a:spLocks noGrp="1"/>
          </p:cNvSpPr>
          <p:nvPr>
            <p:ph type="sldNum" sz="quarter" idx="5"/>
          </p:nvPr>
        </p:nvSpPr>
        <p:spPr/>
        <p:txBody>
          <a:bodyPr/>
          <a:lstStyle/>
          <a:p>
            <a:fld id="{3AFD3059-CD34-41ED-8EDF-DA40E6348FB4}" type="slidenum">
              <a:rPr lang="en-US" smtClean="0"/>
              <a:t>12</a:t>
            </a:fld>
            <a:endParaRPr lang="en-US"/>
          </a:p>
        </p:txBody>
      </p:sp>
    </p:spTree>
    <p:extLst>
      <p:ext uri="{BB962C8B-B14F-4D97-AF65-F5344CB8AC3E}">
        <p14:creationId xmlns:p14="http://schemas.microsoft.com/office/powerpoint/2010/main" val="2020133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this all relevant:</a:t>
            </a:r>
          </a:p>
          <a:p>
            <a:pPr marL="228600" indent="-228600">
              <a:buAutoNum type="arabicPeriod"/>
            </a:pPr>
            <a:r>
              <a:rPr lang="en-US" dirty="0"/>
              <a:t>If a species-mixing effect on growth is prevalent across species and communities, it can better inform models and in-turn, prediction and management can be better informed</a:t>
            </a:r>
          </a:p>
          <a:p>
            <a:pPr marL="228600" indent="-228600">
              <a:buAutoNum type="arabicPeriod"/>
            </a:pPr>
            <a:r>
              <a:rPr lang="en-US" dirty="0"/>
              <a:t>Since modern management across the intermountain west involves considering different values simultaneously, then better characterizing ecosystem dynamics in mixed-species forests is critical to making informed decisions. </a:t>
            </a:r>
          </a:p>
          <a:p>
            <a:pPr marL="228600" indent="-228600">
              <a:buAutoNum type="arabicPeriod"/>
            </a:pPr>
            <a:r>
              <a:rPr lang="en-US" dirty="0"/>
              <a:t>Since western larch only grows across a relatively small area of the west, understanding how it interacts with other species can inform planting regimes, assisted migration efforts, as well as overall conservation-based management in a time where climate is so uncertain. </a:t>
            </a:r>
          </a:p>
        </p:txBody>
      </p:sp>
      <p:sp>
        <p:nvSpPr>
          <p:cNvPr id="4" name="Slide Number Placeholder 3"/>
          <p:cNvSpPr>
            <a:spLocks noGrp="1"/>
          </p:cNvSpPr>
          <p:nvPr>
            <p:ph type="sldNum" sz="quarter" idx="5"/>
          </p:nvPr>
        </p:nvSpPr>
        <p:spPr/>
        <p:txBody>
          <a:bodyPr/>
          <a:lstStyle/>
          <a:p>
            <a:fld id="{3AFD3059-CD34-41ED-8EDF-DA40E6348FB4}" type="slidenum">
              <a:rPr lang="en-US" smtClean="0"/>
              <a:t>13</a:t>
            </a:fld>
            <a:endParaRPr lang="en-US"/>
          </a:p>
        </p:txBody>
      </p:sp>
    </p:spTree>
    <p:extLst>
      <p:ext uri="{BB962C8B-B14F-4D97-AF65-F5344CB8AC3E}">
        <p14:creationId xmlns:p14="http://schemas.microsoft.com/office/powerpoint/2010/main" val="1638212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Thank you for your time and for allowing me the opportunity to present my work to you. </a:t>
            </a:r>
          </a:p>
          <a:p>
            <a:pPr marL="228600" indent="-228600">
              <a:buAutoNum type="arabicPeriod"/>
            </a:pPr>
            <a:r>
              <a:rPr lang="en-US" dirty="0"/>
              <a:t>I’ll gladly take a question now if there is time, and feel free to follow up with me later in the chatroom, or reach out to me via email. </a:t>
            </a:r>
          </a:p>
          <a:p>
            <a:pPr marL="228600" indent="-228600">
              <a:buAutoNum type="arabicPeriod"/>
            </a:pPr>
            <a:r>
              <a:rPr lang="en-US" dirty="0"/>
              <a:t>Thanks</a:t>
            </a:r>
          </a:p>
        </p:txBody>
      </p:sp>
      <p:sp>
        <p:nvSpPr>
          <p:cNvPr id="4" name="Slide Number Placeholder 3"/>
          <p:cNvSpPr>
            <a:spLocks noGrp="1"/>
          </p:cNvSpPr>
          <p:nvPr>
            <p:ph type="sldNum" sz="quarter" idx="5"/>
          </p:nvPr>
        </p:nvSpPr>
        <p:spPr/>
        <p:txBody>
          <a:bodyPr/>
          <a:lstStyle/>
          <a:p>
            <a:fld id="{3AFD3059-CD34-41ED-8EDF-DA40E6348FB4}" type="slidenum">
              <a:rPr lang="en-US" smtClean="0"/>
              <a:t>14</a:t>
            </a:fld>
            <a:endParaRPr lang="en-US"/>
          </a:p>
        </p:txBody>
      </p:sp>
    </p:spTree>
    <p:extLst>
      <p:ext uri="{BB962C8B-B14F-4D97-AF65-F5344CB8AC3E}">
        <p14:creationId xmlns:p14="http://schemas.microsoft.com/office/powerpoint/2010/main" val="1453551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(Larix occidentalis) is a deciduous conifer that grows almost exclusively within the inland northwestern region of North America. It is akin to Larix laricina, or eastern larch, however unlike its eastern counterpart, western larch holds considerable timber value. It generally grows tall and straight and can grow to large diameters with heights well over 100 feet.</a:t>
            </a:r>
          </a:p>
          <a:p>
            <a:pPr marL="228600" indent="-228600">
              <a:buAutoNum type="arabicPeriod"/>
            </a:pPr>
            <a:r>
              <a:rPr lang="en-US" dirty="0"/>
              <a:t>In each of these photos, larch is revealed by a golden-yellow color. It naturally occurs across a range of forest species community compositions: sometimes as a minor component of a forest like in the left photo, all the way to pure stands, like in the photo on the right. </a:t>
            </a:r>
          </a:p>
          <a:p>
            <a:pPr marL="228600" indent="-228600">
              <a:buAutoNum type="arabicPeriod"/>
            </a:pPr>
            <a:r>
              <a:rPr lang="en-US" dirty="0"/>
              <a:t>It is also very intolerant of shade, has fire-resistant and resilient properties, and grows in subalpine environments, establishing well in mineral soil post-disturbance. </a:t>
            </a:r>
          </a:p>
          <a:p>
            <a:pPr marL="228600" indent="-228600">
              <a:buAutoNum type="arabicPeriod"/>
            </a:pPr>
            <a:r>
              <a:rPr lang="en-US" dirty="0"/>
              <a:t>Recent research has shown that forest species composition, or species-mixing, can impact the growth of trees and stand yield, but until now, no such research has evaluated the impacts of species composition on the growth of western larch. </a:t>
            </a:r>
          </a:p>
          <a:p>
            <a:pPr marL="228600" indent="-228600">
              <a:buAutoNum type="arabicPeriod"/>
            </a:pPr>
            <a:r>
              <a:rPr lang="en-US" dirty="0"/>
              <a:t>Various models, such as those in FVS, have characterized how western larch grows, however, these models don’t explicitly account for species mixture</a:t>
            </a:r>
          </a:p>
        </p:txBody>
      </p:sp>
      <p:sp>
        <p:nvSpPr>
          <p:cNvPr id="4" name="Slide Number Placeholder 3"/>
          <p:cNvSpPr>
            <a:spLocks noGrp="1"/>
          </p:cNvSpPr>
          <p:nvPr>
            <p:ph type="sldNum" sz="quarter" idx="5"/>
          </p:nvPr>
        </p:nvSpPr>
        <p:spPr/>
        <p:txBody>
          <a:bodyPr/>
          <a:lstStyle/>
          <a:p>
            <a:fld id="{3AFD3059-CD34-41ED-8EDF-DA40E6348FB4}" type="slidenum">
              <a:rPr lang="en-US" smtClean="0"/>
              <a:t>2</a:t>
            </a:fld>
            <a:endParaRPr lang="en-US"/>
          </a:p>
        </p:txBody>
      </p:sp>
    </p:spTree>
    <p:extLst>
      <p:ext uri="{BB962C8B-B14F-4D97-AF65-F5344CB8AC3E}">
        <p14:creationId xmlns:p14="http://schemas.microsoft.com/office/powerpoint/2010/main" val="967263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objectives of this research were:</a:t>
            </a:r>
          </a:p>
          <a:p>
            <a:pPr marL="685800" lvl="1" indent="-228600">
              <a:buAutoNum type="arabicPeriod"/>
            </a:pPr>
            <a:r>
              <a:rPr lang="en-US" dirty="0"/>
              <a:t>To identify whether community species composition impacts the growth of western larch after accounting for other influential factors</a:t>
            </a:r>
          </a:p>
          <a:p>
            <a:pPr marL="685800" lvl="1" indent="-228600">
              <a:buAutoNum type="arabicPeriod"/>
            </a:pPr>
            <a:r>
              <a:rPr lang="en-US" dirty="0"/>
              <a:t>AND to determine how a species composition effect is best characterized </a:t>
            </a:r>
          </a:p>
        </p:txBody>
      </p:sp>
      <p:sp>
        <p:nvSpPr>
          <p:cNvPr id="4" name="Slide Number Placeholder 3"/>
          <p:cNvSpPr>
            <a:spLocks noGrp="1"/>
          </p:cNvSpPr>
          <p:nvPr>
            <p:ph type="sldNum" sz="quarter" idx="5"/>
          </p:nvPr>
        </p:nvSpPr>
        <p:spPr/>
        <p:txBody>
          <a:bodyPr/>
          <a:lstStyle/>
          <a:p>
            <a:fld id="{3AFD3059-CD34-41ED-8EDF-DA40E6348FB4}" type="slidenum">
              <a:rPr lang="en-US" smtClean="0"/>
              <a:t>3</a:t>
            </a:fld>
            <a:endParaRPr lang="en-US"/>
          </a:p>
        </p:txBody>
      </p:sp>
    </p:spTree>
    <p:extLst>
      <p:ext uri="{BB962C8B-B14F-4D97-AF65-F5344CB8AC3E}">
        <p14:creationId xmlns:p14="http://schemas.microsoft.com/office/powerpoint/2010/main" val="4144622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is a very brief summary of findings to consider as we move forward:</a:t>
            </a:r>
          </a:p>
          <a:p>
            <a:pPr marL="0" indent="0">
              <a:buNone/>
            </a:pPr>
            <a:endParaRPr lang="en-US" dirty="0"/>
          </a:p>
          <a:p>
            <a:pPr marL="228600" indent="-228600">
              <a:buAutoNum type="arabicPeriod"/>
            </a:pPr>
            <a:r>
              <a:rPr lang="en-US" dirty="0"/>
              <a:t>First, after accounting for size, competition, density, and site influences, there was a minor effect of composition on western larch growth</a:t>
            </a:r>
          </a:p>
          <a:p>
            <a:pPr marL="228600" indent="-228600">
              <a:buAutoNum type="arabicPeriod"/>
            </a:pPr>
            <a:r>
              <a:rPr lang="en-US" dirty="0"/>
              <a:t>I used two different metrics to capture a community species composition effect – one was a relative abundance weighted by species identity; the other was a relative abundance weighted by shade-tolerance. I’ll describe these a bit more later on. </a:t>
            </a:r>
          </a:p>
          <a:p>
            <a:pPr marL="685800" lvl="1" indent="-228600">
              <a:buAutoNum type="arabicPeriod"/>
            </a:pPr>
            <a:r>
              <a:rPr lang="en-US" dirty="0"/>
              <a:t>Both metrics used expressed a similar minor impact on western larch growth</a:t>
            </a:r>
          </a:p>
          <a:p>
            <a:pPr marL="685800" lvl="1" indent="-228600">
              <a:buAutoNum type="arabicPeriod"/>
            </a:pPr>
            <a:r>
              <a:rPr lang="en-US" dirty="0"/>
              <a:t>As mixture decreased, the effect that it had on growth also decreased, </a:t>
            </a:r>
          </a:p>
          <a:p>
            <a:pPr marL="1143000" lvl="2" indent="-228600">
              <a:buAutoNum type="arabicPeriod"/>
            </a:pPr>
            <a:r>
              <a:rPr lang="en-US" dirty="0"/>
              <a:t>in other words, the growth of larch was impacted more when it was growing in more diverse communities. </a:t>
            </a:r>
          </a:p>
          <a:p>
            <a:pPr marL="0" lvl="0" indent="0">
              <a:buNone/>
            </a:pPr>
            <a:endParaRPr lang="en-US" dirty="0"/>
          </a:p>
          <a:p>
            <a:pPr marL="0" lvl="0" indent="0">
              <a:buNone/>
            </a:pPr>
            <a:r>
              <a:rPr lang="en-US" dirty="0"/>
              <a:t>With these things in mind, I’ll show you how I got to these findings. </a:t>
            </a:r>
          </a:p>
        </p:txBody>
      </p:sp>
      <p:sp>
        <p:nvSpPr>
          <p:cNvPr id="4" name="Slide Number Placeholder 3"/>
          <p:cNvSpPr>
            <a:spLocks noGrp="1"/>
          </p:cNvSpPr>
          <p:nvPr>
            <p:ph type="sldNum" sz="quarter" idx="5"/>
          </p:nvPr>
        </p:nvSpPr>
        <p:spPr/>
        <p:txBody>
          <a:bodyPr/>
          <a:lstStyle/>
          <a:p>
            <a:fld id="{3AFD3059-CD34-41ED-8EDF-DA40E6348FB4}" type="slidenum">
              <a:rPr lang="en-US" smtClean="0"/>
              <a:t>4</a:t>
            </a:fld>
            <a:endParaRPr lang="en-US"/>
          </a:p>
        </p:txBody>
      </p:sp>
    </p:spTree>
    <p:extLst>
      <p:ext uri="{BB962C8B-B14F-4D97-AF65-F5344CB8AC3E}">
        <p14:creationId xmlns:p14="http://schemas.microsoft.com/office/powerpoint/2010/main" val="2350726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Using a long-term data set which consists of repeat measurements across 18 forest stands in northwestern Montana, a generalized additive mixed model was developed to estimate the growth of western larch. </a:t>
            </a:r>
          </a:p>
          <a:p>
            <a:pPr marL="228600" indent="-228600">
              <a:buAutoNum type="arabicPeriod"/>
            </a:pPr>
            <a:r>
              <a:rPr lang="en-US" dirty="0"/>
              <a:t>For these data, trees were tagged and measured about 40 years ago, and subsequent remeasurements on the same trees (and new trees) were taken at varying increments of time since then. </a:t>
            </a:r>
          </a:p>
          <a:p>
            <a:pPr marL="228600" indent="-228600">
              <a:buAutoNum type="arabicPeriod"/>
            </a:pPr>
            <a:r>
              <a:rPr lang="en-US" dirty="0"/>
              <a:t>The map here shows the rough locations of study areas used, where each dot represents a stand.  Site conditions like slope, aspect, and elevation were variable across stands in the data set. </a:t>
            </a:r>
          </a:p>
          <a:p>
            <a:pPr marL="228600" indent="-228600">
              <a:buAutoNum type="arabicPeriod"/>
            </a:pPr>
            <a:r>
              <a:rPr lang="en-US" dirty="0"/>
              <a:t>The figure on the right is a histogram of western larch diameter at breast height (or DBH), where observations are color-coded by tree crown class. </a:t>
            </a:r>
          </a:p>
          <a:p>
            <a:pPr marL="685800" lvl="1" indent="-228600">
              <a:buAutoNum type="arabicPeriod"/>
            </a:pPr>
            <a:r>
              <a:rPr lang="en-US" dirty="0"/>
              <a:t>As you can see, tree size varied in DBH between 0 and 60 cm. and most observations were of Co-dominant trees (shown in green), and the least observations were of overtopped trees (shown by the very small purple bins), with a handful of observations of dominant and intermediate trees, shown by red and blue, respectively. </a:t>
            </a:r>
          </a:p>
          <a:p>
            <a:pPr marL="1143000" lvl="2" indent="-228600">
              <a:buAutoNum type="arabicPeriod"/>
            </a:pPr>
            <a:r>
              <a:rPr lang="en-US" dirty="0"/>
              <a:t>Since western larch is intolerant of shade and considered a pioneer species, it isn’t too surprising that it holds a relatively dominant position in communities that it grows in. </a:t>
            </a:r>
          </a:p>
          <a:p>
            <a:pPr marL="228600" lvl="0" indent="-228600">
              <a:buAutoNum type="arabicPeriod"/>
            </a:pPr>
            <a:r>
              <a:rPr lang="en-US" dirty="0"/>
              <a:t>In total, the model was informed by around sixty-eight-hundred growth increments, which were recorded on about twenty-four-hundred individual larch trees. </a:t>
            </a:r>
          </a:p>
          <a:p>
            <a:pPr marL="228600" lvl="0" indent="-228600">
              <a:buAutoNum type="arabicPeriod"/>
            </a:pPr>
            <a:endParaRPr lang="en-US" dirty="0"/>
          </a:p>
          <a:p>
            <a:pPr marL="228600" lvl="0" indent="-228600">
              <a:buAutoNum type="arabicPeriod"/>
            </a:pPr>
            <a:r>
              <a:rPr lang="en-US" dirty="0"/>
              <a:t>From here, I’ll show you some of the resulting model-fitted relationships. </a:t>
            </a:r>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5</a:t>
            </a:fld>
            <a:endParaRPr lang="en-US"/>
          </a:p>
        </p:txBody>
      </p:sp>
    </p:spTree>
    <p:extLst>
      <p:ext uri="{BB962C8B-B14F-4D97-AF65-F5344CB8AC3E}">
        <p14:creationId xmlns:p14="http://schemas.microsoft.com/office/powerpoint/2010/main" val="3538703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model selection process used here involved accounting for variation by selecting variables based on the following groups: tree size, tree and stand competition and density, and site conditions before evaluating the effects of species composition. This, and each subsequent figure I’ll show displays a relationship where all other variables are held constant. The further from the horizontal-dashed line, the greater the effect the predictor variable has on western larch growth, positive being above the dashed line and negative below. </a:t>
            </a:r>
          </a:p>
          <a:p>
            <a:pPr marL="685800" lvl="1" indent="-228600">
              <a:buAutoNum type="arabicPeriod"/>
            </a:pPr>
            <a:r>
              <a:rPr lang="en-US" dirty="0"/>
              <a:t>Additionally, the y-axis on these figures shows the partial effect that the predictor has on the response. This means that for a given value of x, the estimated growth of larch will vary by the effect displayed – so let’s look at the impacts some variables. </a:t>
            </a:r>
          </a:p>
          <a:p>
            <a:pPr marL="228600" indent="-228600">
              <a:buAutoNum type="arabicPeriod"/>
            </a:pPr>
            <a:endParaRPr lang="en-US" dirty="0"/>
          </a:p>
          <a:p>
            <a:pPr marL="228600" indent="-228600">
              <a:buAutoNum type="arabicPeriod"/>
            </a:pPr>
            <a:r>
              <a:rPr lang="en-US" dirty="0"/>
              <a:t>Here we see a figure of the partial effect on growth varying by tree size, which was represented by tree DBH in the final model. The shape of this relationship is similar to the results of other growth models, such as the diameter growth model used in FVS. </a:t>
            </a:r>
          </a:p>
          <a:p>
            <a:pPr marL="228600" indent="-228600">
              <a:buAutoNum type="arabicPeriod"/>
            </a:pPr>
            <a:endParaRPr lang="en-US" dirty="0"/>
          </a:p>
          <a:p>
            <a:pPr marL="228600" indent="-228600">
              <a:buAutoNum type="arabicPeriod"/>
            </a:pPr>
            <a:r>
              <a:rPr lang="en-US" dirty="0"/>
              <a:t>DBH on its own showed the largest influence on growth compared to all other variables in any group, so it will appear on each of the subsequent slides to provide perspective. </a:t>
            </a:r>
          </a:p>
          <a:p>
            <a:pPr marL="228600" indent="-228600">
              <a:buAutoNum type="arabicPeriod"/>
            </a:pPr>
            <a:endParaRPr lang="en-US" dirty="0"/>
          </a:p>
          <a:p>
            <a:pPr marL="228600" indent="-228600">
              <a:buAutoNum type="arabicPeriod"/>
            </a:pPr>
            <a:r>
              <a:rPr lang="en-US" dirty="0"/>
              <a:t>The table here shows root-mean-squared-error values, or RMSE in square-centimeters per year in growth, where values closer to zero represent a higher degree of model accuracy. At the far right is explained deviance, which essentially represents how well the model fits the data. Larger values of explained deviance indicate better model fit. </a:t>
            </a:r>
          </a:p>
          <a:p>
            <a:pPr marL="228600" indent="-228600">
              <a:buAutoNum type="arabicPeriod"/>
            </a:pPr>
            <a:endParaRPr lang="en-US" dirty="0"/>
          </a:p>
          <a:p>
            <a:pPr marL="228600" indent="-228600">
              <a:buAutoNum type="arabicPeriod"/>
            </a:pPr>
            <a:r>
              <a:rPr lang="en-US" dirty="0"/>
              <a:t>So, we see here that with DBH alone, the model is not particularly accurate and doesn’t fit particularly well. </a:t>
            </a:r>
          </a:p>
        </p:txBody>
      </p:sp>
      <p:sp>
        <p:nvSpPr>
          <p:cNvPr id="4" name="Slide Number Placeholder 3"/>
          <p:cNvSpPr>
            <a:spLocks noGrp="1"/>
          </p:cNvSpPr>
          <p:nvPr>
            <p:ph type="sldNum" sz="quarter" idx="5"/>
          </p:nvPr>
        </p:nvSpPr>
        <p:spPr/>
        <p:txBody>
          <a:bodyPr/>
          <a:lstStyle/>
          <a:p>
            <a:fld id="{3AFD3059-CD34-41ED-8EDF-DA40E6348FB4}" type="slidenum">
              <a:rPr lang="en-US" smtClean="0"/>
              <a:t>6</a:t>
            </a:fld>
            <a:endParaRPr lang="en-US"/>
          </a:p>
        </p:txBody>
      </p:sp>
    </p:spTree>
    <p:extLst>
      <p:ext uri="{BB962C8B-B14F-4D97-AF65-F5344CB8AC3E}">
        <p14:creationId xmlns:p14="http://schemas.microsoft.com/office/powerpoint/2010/main" val="337446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the competition and density group of variables, Crown competition factor, basal area larger than the subject, and crown ratio were selected in the final model. </a:t>
            </a:r>
          </a:p>
          <a:p>
            <a:pPr marL="228600" indent="-228600">
              <a:buAutoNum type="arabicPeriod"/>
            </a:pPr>
            <a:r>
              <a:rPr lang="en-US" dirty="0"/>
              <a:t>Crown competition factor’s effect is shown by the figure on the right. Lower values here show a positive effect on tree growth, and higher values show a decreasing impact on growth. The degree of its effect is a bit smaller than the effect of DBH. </a:t>
            </a:r>
          </a:p>
          <a:p>
            <a:pPr marL="228600" indent="-228600">
              <a:buAutoNum type="arabicPeriod"/>
            </a:pPr>
            <a:r>
              <a:rPr lang="en-US" dirty="0"/>
              <a:t>Competition and density variables together improved model accuracy and fit, as seen in the table</a:t>
            </a:r>
          </a:p>
        </p:txBody>
      </p:sp>
      <p:sp>
        <p:nvSpPr>
          <p:cNvPr id="4" name="Slide Number Placeholder 3"/>
          <p:cNvSpPr>
            <a:spLocks noGrp="1"/>
          </p:cNvSpPr>
          <p:nvPr>
            <p:ph type="sldNum" sz="quarter" idx="5"/>
          </p:nvPr>
        </p:nvSpPr>
        <p:spPr/>
        <p:txBody>
          <a:bodyPr/>
          <a:lstStyle/>
          <a:p>
            <a:fld id="{3AFD3059-CD34-41ED-8EDF-DA40E6348FB4}" type="slidenum">
              <a:rPr lang="en-US" smtClean="0"/>
              <a:t>7</a:t>
            </a:fld>
            <a:endParaRPr lang="en-US"/>
          </a:p>
        </p:txBody>
      </p:sp>
    </p:spTree>
    <p:extLst>
      <p:ext uri="{BB962C8B-B14F-4D97-AF65-F5344CB8AC3E}">
        <p14:creationId xmlns:p14="http://schemas.microsoft.com/office/powerpoint/2010/main" val="3280399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Slope and aspect together accounted were selected to represent site conditions in the final model. </a:t>
            </a:r>
          </a:p>
          <a:p>
            <a:pPr marL="228600" indent="-228600">
              <a:buAutoNum type="arabicPeriod"/>
            </a:pPr>
            <a:r>
              <a:rPr lang="en-US" dirty="0"/>
              <a:t>The slope effect curve is shown here on the right, and clearly has an overall smaller impact on tree growth than what we’ve seen so far. </a:t>
            </a:r>
          </a:p>
          <a:p>
            <a:pPr marL="685800" lvl="1" indent="-228600">
              <a:buAutoNum type="arabicPeriod"/>
            </a:pPr>
            <a:r>
              <a:rPr lang="en-US" dirty="0"/>
              <a:t>Notice how the effect is somewhat variable across the range of slope. </a:t>
            </a:r>
          </a:p>
          <a:p>
            <a:pPr marL="685800" lvl="1" indent="-228600">
              <a:buAutoNum type="arabicPeriod"/>
            </a:pPr>
            <a:r>
              <a:rPr lang="en-US" dirty="0"/>
              <a:t>This is likely due to clustering in the data set, where data are grouped together within stands and plots, so various trees can share values of slope across the data set and can pull the curve up or down. </a:t>
            </a:r>
          </a:p>
          <a:p>
            <a:pPr marL="685800" lvl="1" indent="-228600">
              <a:buAutoNum type="arabicPeriod"/>
            </a:pPr>
            <a:r>
              <a:rPr lang="en-US" dirty="0"/>
              <a:t>HOWEVER, only 2 site variables were included in the model, and thus were meant to account for all the effects of site on tree growth, so some amount of visual noise in any fitted relationship pertaining to site is to be expected.</a:t>
            </a:r>
          </a:p>
        </p:txBody>
      </p:sp>
      <p:sp>
        <p:nvSpPr>
          <p:cNvPr id="4" name="Slide Number Placeholder 3"/>
          <p:cNvSpPr>
            <a:spLocks noGrp="1"/>
          </p:cNvSpPr>
          <p:nvPr>
            <p:ph type="sldNum" sz="quarter" idx="5"/>
          </p:nvPr>
        </p:nvSpPr>
        <p:spPr/>
        <p:txBody>
          <a:bodyPr/>
          <a:lstStyle/>
          <a:p>
            <a:fld id="{3AFD3059-CD34-41ED-8EDF-DA40E6348FB4}" type="slidenum">
              <a:rPr lang="en-US" smtClean="0"/>
              <a:t>8</a:t>
            </a:fld>
            <a:endParaRPr lang="en-US"/>
          </a:p>
        </p:txBody>
      </p:sp>
    </p:spTree>
    <p:extLst>
      <p:ext uri="{BB962C8B-B14F-4D97-AF65-F5344CB8AC3E}">
        <p14:creationId xmlns:p14="http://schemas.microsoft.com/office/powerpoint/2010/main" val="1747484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And for the sake of continuity, the improvements on RMSE and Deviance explained by adding tree-level-random effects are included in the table below. This represents the base model with which species composition terms were considered. </a:t>
            </a:r>
          </a:p>
          <a:p>
            <a:pPr marL="685800" lvl="1" indent="-228600">
              <a:buAutoNum type="arabicPeriod"/>
            </a:pPr>
            <a:r>
              <a:rPr lang="en-US" dirty="0"/>
              <a:t>Now I’ll show some of the species-composition results.</a:t>
            </a:r>
          </a:p>
        </p:txBody>
      </p:sp>
      <p:sp>
        <p:nvSpPr>
          <p:cNvPr id="4" name="Slide Number Placeholder 3"/>
          <p:cNvSpPr>
            <a:spLocks noGrp="1"/>
          </p:cNvSpPr>
          <p:nvPr>
            <p:ph type="sldNum" sz="quarter" idx="5"/>
          </p:nvPr>
        </p:nvSpPr>
        <p:spPr/>
        <p:txBody>
          <a:bodyPr/>
          <a:lstStyle/>
          <a:p>
            <a:fld id="{3AFD3059-CD34-41ED-8EDF-DA40E6348FB4}" type="slidenum">
              <a:rPr lang="en-US" smtClean="0"/>
              <a:t>9</a:t>
            </a:fld>
            <a:endParaRPr lang="en-US"/>
          </a:p>
        </p:txBody>
      </p:sp>
    </p:spTree>
    <p:extLst>
      <p:ext uri="{BB962C8B-B14F-4D97-AF65-F5344CB8AC3E}">
        <p14:creationId xmlns:p14="http://schemas.microsoft.com/office/powerpoint/2010/main" val="1431616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10BE208-B9B0-42CB-94B9-DA5F9B2C0B24}" type="datetimeFigureOut">
              <a:rPr lang="en-US" smtClean="0"/>
              <a:t>6/20/2022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E0C0C4C-4BC2-4B5E-BB7E-5CE2CE967BEC}"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74678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0BE208-B9B0-42CB-94B9-DA5F9B2C0B24}"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0C0C4C-4BC2-4B5E-BB7E-5CE2CE967BEC}" type="slidenum">
              <a:rPr lang="en-US" smtClean="0"/>
              <a:t>‹#›</a:t>
            </a:fld>
            <a:endParaRPr lang="en-US"/>
          </a:p>
        </p:txBody>
      </p:sp>
    </p:spTree>
    <p:extLst>
      <p:ext uri="{BB962C8B-B14F-4D97-AF65-F5344CB8AC3E}">
        <p14:creationId xmlns:p14="http://schemas.microsoft.com/office/powerpoint/2010/main" val="3182043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0BE208-B9B0-42CB-94B9-DA5F9B2C0B24}"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0C0C4C-4BC2-4B5E-BB7E-5CE2CE967BEC}" type="slidenum">
              <a:rPr lang="en-US" smtClean="0"/>
              <a:t>‹#›</a:t>
            </a:fld>
            <a:endParaRPr lang="en-US"/>
          </a:p>
        </p:txBody>
      </p:sp>
    </p:spTree>
    <p:extLst>
      <p:ext uri="{BB962C8B-B14F-4D97-AF65-F5344CB8AC3E}">
        <p14:creationId xmlns:p14="http://schemas.microsoft.com/office/powerpoint/2010/main" val="4063426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0BE208-B9B0-42CB-94B9-DA5F9B2C0B24}"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0C0C4C-4BC2-4B5E-BB7E-5CE2CE967BEC}" type="slidenum">
              <a:rPr lang="en-US" smtClean="0"/>
              <a:t>‹#›</a:t>
            </a:fld>
            <a:endParaRPr lang="en-US"/>
          </a:p>
        </p:txBody>
      </p:sp>
    </p:spTree>
    <p:extLst>
      <p:ext uri="{BB962C8B-B14F-4D97-AF65-F5344CB8AC3E}">
        <p14:creationId xmlns:p14="http://schemas.microsoft.com/office/powerpoint/2010/main" val="239360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0BE208-B9B0-42CB-94B9-DA5F9B2C0B24}"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0C0C4C-4BC2-4B5E-BB7E-5CE2CE967BEC}"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3448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0BE208-B9B0-42CB-94B9-DA5F9B2C0B24}"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0C0C4C-4BC2-4B5E-BB7E-5CE2CE967BEC}" type="slidenum">
              <a:rPr lang="en-US" smtClean="0"/>
              <a:t>‹#›</a:t>
            </a:fld>
            <a:endParaRPr lang="en-US"/>
          </a:p>
        </p:txBody>
      </p:sp>
    </p:spTree>
    <p:extLst>
      <p:ext uri="{BB962C8B-B14F-4D97-AF65-F5344CB8AC3E}">
        <p14:creationId xmlns:p14="http://schemas.microsoft.com/office/powerpoint/2010/main" val="115317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0BE208-B9B0-42CB-94B9-DA5F9B2C0B24}" type="datetimeFigureOut">
              <a:rPr lang="en-US" smtClean="0"/>
              <a:t>6/20/2022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0C0C4C-4BC2-4B5E-BB7E-5CE2CE967BEC}" type="slidenum">
              <a:rPr lang="en-US" smtClean="0"/>
              <a:t>‹#›</a:t>
            </a:fld>
            <a:endParaRPr lang="en-US"/>
          </a:p>
        </p:txBody>
      </p:sp>
    </p:spTree>
    <p:extLst>
      <p:ext uri="{BB962C8B-B14F-4D97-AF65-F5344CB8AC3E}">
        <p14:creationId xmlns:p14="http://schemas.microsoft.com/office/powerpoint/2010/main" val="383072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0BE208-B9B0-42CB-94B9-DA5F9B2C0B24}" type="datetimeFigureOut">
              <a:rPr lang="en-US" smtClean="0"/>
              <a:t>6/20/2022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0C0C4C-4BC2-4B5E-BB7E-5CE2CE967BEC}" type="slidenum">
              <a:rPr lang="en-US" smtClean="0"/>
              <a:t>‹#›</a:t>
            </a:fld>
            <a:endParaRPr lang="en-US"/>
          </a:p>
        </p:txBody>
      </p:sp>
    </p:spTree>
    <p:extLst>
      <p:ext uri="{BB962C8B-B14F-4D97-AF65-F5344CB8AC3E}">
        <p14:creationId xmlns:p14="http://schemas.microsoft.com/office/powerpoint/2010/main" val="66723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0BE208-B9B0-42CB-94B9-DA5F9B2C0B24}" type="datetimeFigureOut">
              <a:rPr lang="en-US" smtClean="0"/>
              <a:t>6/20/2022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0C0C4C-4BC2-4B5E-BB7E-5CE2CE967BEC}" type="slidenum">
              <a:rPr lang="en-US" smtClean="0"/>
              <a:t>‹#›</a:t>
            </a:fld>
            <a:endParaRPr lang="en-US"/>
          </a:p>
        </p:txBody>
      </p:sp>
    </p:spTree>
    <p:extLst>
      <p:ext uri="{BB962C8B-B14F-4D97-AF65-F5344CB8AC3E}">
        <p14:creationId xmlns:p14="http://schemas.microsoft.com/office/powerpoint/2010/main" val="358254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0BE208-B9B0-42CB-94B9-DA5F9B2C0B24}"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0C0C4C-4BC2-4B5E-BB7E-5CE2CE967BEC}" type="slidenum">
              <a:rPr lang="en-US" smtClean="0"/>
              <a:t>‹#›</a:t>
            </a:fld>
            <a:endParaRPr lang="en-US"/>
          </a:p>
        </p:txBody>
      </p:sp>
    </p:spTree>
    <p:extLst>
      <p:ext uri="{BB962C8B-B14F-4D97-AF65-F5344CB8AC3E}">
        <p14:creationId xmlns:p14="http://schemas.microsoft.com/office/powerpoint/2010/main" val="3591174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0BE208-B9B0-42CB-94B9-DA5F9B2C0B24}"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0C0C4C-4BC2-4B5E-BB7E-5CE2CE967BEC}" type="slidenum">
              <a:rPr lang="en-US" smtClean="0"/>
              <a:t>‹#›</a:t>
            </a:fld>
            <a:endParaRPr lang="en-US"/>
          </a:p>
        </p:txBody>
      </p:sp>
    </p:spTree>
    <p:extLst>
      <p:ext uri="{BB962C8B-B14F-4D97-AF65-F5344CB8AC3E}">
        <p14:creationId xmlns:p14="http://schemas.microsoft.com/office/powerpoint/2010/main" val="278305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10BE208-B9B0-42CB-94B9-DA5F9B2C0B24}" type="datetimeFigureOut">
              <a:rPr lang="en-US" smtClean="0"/>
              <a:t>6/20/2022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E0C0C4C-4BC2-4B5E-BB7E-5CE2CE967BEC}" type="slidenum">
              <a:rPr lang="en-US" smtClean="0"/>
              <a:t>‹#›</a:t>
            </a:fld>
            <a:endParaRPr lang="en-US"/>
          </a:p>
        </p:txBody>
      </p:sp>
    </p:spTree>
    <p:extLst>
      <p:ext uri="{BB962C8B-B14F-4D97-AF65-F5344CB8AC3E}">
        <p14:creationId xmlns:p14="http://schemas.microsoft.com/office/powerpoint/2010/main" val="152132833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7.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0" name="Rectangle 24">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srcRect l="3965" r="3964" b="-1"/>
          <a:stretch/>
        </p:blipFill>
        <p:spPr>
          <a:xfrm>
            <a:off x="899160" y="1"/>
            <a:ext cx="10393680" cy="6858000"/>
          </a:xfrm>
          <a:prstGeom prst="rect">
            <a:avLst/>
          </a:prstGeom>
        </p:spPr>
      </p:pic>
      <p:sp>
        <p:nvSpPr>
          <p:cNvPr id="31" name="Rectangle 26">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(Advisor: David Affleck)</a:t>
            </a:r>
          </a:p>
          <a:p>
            <a:pPr algn="r"/>
            <a:r>
              <a:rPr lang="en-US" sz="2000" dirty="0">
                <a:solidFill>
                  <a:srgbClr val="FFFFFF"/>
                </a:solidFill>
              </a:rPr>
              <a:t>University of Montana, Missoula, MT, USA</a:t>
            </a:r>
          </a:p>
        </p:txBody>
      </p:sp>
      <p:cxnSp>
        <p:nvCxnSpPr>
          <p:cNvPr id="29" name="Straight Connector 28">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681068C-82C4-5DA9-06C9-E76397153CB4}"/>
              </a:ext>
            </a:extLst>
          </p:cNvPr>
          <p:cNvPicPr>
            <a:picLocks noChangeAspect="1"/>
          </p:cNvPicPr>
          <p:nvPr/>
        </p:nvPicPr>
        <p:blipFill>
          <a:blip r:embed="rId4"/>
          <a:stretch>
            <a:fillRect/>
          </a:stretch>
        </p:blipFill>
        <p:spPr>
          <a:xfrm>
            <a:off x="1511808" y="3814378"/>
            <a:ext cx="983804" cy="2320291"/>
          </a:xfrm>
          <a:prstGeom prst="rect">
            <a:avLst/>
          </a:prstGeom>
        </p:spPr>
      </p:pic>
      <p:pic>
        <p:nvPicPr>
          <p:cNvPr id="9" name="Picture 8">
            <a:extLst>
              <a:ext uri="{FF2B5EF4-FFF2-40B4-BE49-F238E27FC236}">
                <a16:creationId xmlns:a16="http://schemas.microsoft.com/office/drawing/2014/main" id="{FB441714-4473-C2E8-BF10-A75B3986BB0F}"/>
              </a:ext>
            </a:extLst>
          </p:cNvPr>
          <p:cNvPicPr>
            <a:picLocks noChangeAspect="1"/>
          </p:cNvPicPr>
          <p:nvPr/>
        </p:nvPicPr>
        <p:blipFill>
          <a:blip r:embed="rId5"/>
          <a:stretch>
            <a:fillRect/>
          </a:stretch>
        </p:blipFill>
        <p:spPr>
          <a:xfrm>
            <a:off x="2644272" y="4226883"/>
            <a:ext cx="2990560" cy="1495280"/>
          </a:xfrm>
          <a:prstGeom prst="rect">
            <a:avLst/>
          </a:prstGeom>
          <a:solidFill>
            <a:schemeClr val="tx1"/>
          </a:solidFill>
        </p:spPr>
      </p:pic>
    </p:spTree>
    <p:extLst>
      <p:ext uri="{BB962C8B-B14F-4D97-AF65-F5344CB8AC3E}">
        <p14:creationId xmlns:p14="http://schemas.microsoft.com/office/powerpoint/2010/main" val="125465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8E28-A348-05B2-5807-947055F3159D}"/>
              </a:ext>
            </a:extLst>
          </p:cNvPr>
          <p:cNvSpPr>
            <a:spLocks noGrp="1"/>
          </p:cNvSpPr>
          <p:nvPr>
            <p:ph type="title"/>
          </p:nvPr>
        </p:nvSpPr>
        <p:spPr/>
        <p:txBody>
          <a:bodyPr/>
          <a:lstStyle/>
          <a:p>
            <a:endParaRPr lang="en-US" dirty="0"/>
          </a:p>
        </p:txBody>
      </p:sp>
      <p:graphicFrame>
        <p:nvGraphicFramePr>
          <p:cNvPr id="7" name="Table 7">
            <a:extLst>
              <a:ext uri="{FF2B5EF4-FFF2-40B4-BE49-F238E27FC236}">
                <a16:creationId xmlns:a16="http://schemas.microsoft.com/office/drawing/2014/main" id="{76699BF1-4310-E29F-CAB4-345CC4AE9A4D}"/>
              </a:ext>
            </a:extLst>
          </p:cNvPr>
          <p:cNvGraphicFramePr>
            <a:graphicFrameLocks noGrp="1"/>
          </p:cNvGraphicFramePr>
          <p:nvPr>
            <p:ph sz="half" idx="1"/>
            <p:extLst>
              <p:ext uri="{D42A27DB-BD31-4B8C-83A1-F6EECF244321}">
                <p14:modId xmlns:p14="http://schemas.microsoft.com/office/powerpoint/2010/main" val="1412894057"/>
              </p:ext>
            </p:extLst>
          </p:nvPr>
        </p:nvGraphicFramePr>
        <p:xfrm>
          <a:off x="2882055" y="4368800"/>
          <a:ext cx="5867908" cy="1381760"/>
        </p:xfrm>
        <a:graphic>
          <a:graphicData uri="http://schemas.openxmlformats.org/drawingml/2006/table">
            <a:tbl>
              <a:tblPr firstRow="1" bandRow="1">
                <a:tableStyleId>{5C22544A-7EE6-4342-B048-85BDC9FD1C3A}</a:tableStyleId>
              </a:tblPr>
              <a:tblGrid>
                <a:gridCol w="2757699">
                  <a:extLst>
                    <a:ext uri="{9D8B030D-6E8A-4147-A177-3AD203B41FA5}">
                      <a16:colId xmlns:a16="http://schemas.microsoft.com/office/drawing/2014/main" val="1782131460"/>
                    </a:ext>
                  </a:extLst>
                </a:gridCol>
                <a:gridCol w="1472281">
                  <a:extLst>
                    <a:ext uri="{9D8B030D-6E8A-4147-A177-3AD203B41FA5}">
                      <a16:colId xmlns:a16="http://schemas.microsoft.com/office/drawing/2014/main" val="3026121893"/>
                    </a:ext>
                  </a:extLst>
                </a:gridCol>
                <a:gridCol w="1637928">
                  <a:extLst>
                    <a:ext uri="{9D8B030D-6E8A-4147-A177-3AD203B41FA5}">
                      <a16:colId xmlns:a16="http://schemas.microsoft.com/office/drawing/2014/main" val="2987836638"/>
                    </a:ext>
                  </a:extLst>
                </a:gridCol>
              </a:tblGrid>
              <a:tr h="370840">
                <a:tc>
                  <a:txBody>
                    <a:bodyPr/>
                    <a:lstStyle/>
                    <a:p>
                      <a:r>
                        <a:rPr lang="en-US" dirty="0"/>
                        <a:t>Variable</a:t>
                      </a:r>
                    </a:p>
                  </a:txBody>
                  <a:tcPr/>
                </a:tc>
                <a:tc>
                  <a:txBody>
                    <a:bodyPr/>
                    <a:lstStyle/>
                    <a:p>
                      <a:r>
                        <a:rPr lang="en-US" dirty="0"/>
                        <a:t>RMSE</a:t>
                      </a:r>
                    </a:p>
                    <a:p>
                      <a:r>
                        <a:rPr lang="en-US" dirty="0"/>
                        <a:t>(cm</a:t>
                      </a:r>
                      <a:r>
                        <a:rPr lang="en-US" baseline="30000" dirty="0"/>
                        <a:t>2</a:t>
                      </a:r>
                      <a:r>
                        <a:rPr lang="en-US" dirty="0"/>
                        <a:t>/year)</a:t>
                      </a:r>
                    </a:p>
                  </a:txBody>
                  <a:tcPr/>
                </a:tc>
                <a:tc>
                  <a:txBody>
                    <a:bodyPr/>
                    <a:lstStyle/>
                    <a:p>
                      <a:r>
                        <a:rPr lang="en-US" dirty="0"/>
                        <a:t>Deviance Explained</a:t>
                      </a:r>
                    </a:p>
                  </a:txBody>
                  <a:tcPr/>
                </a:tc>
                <a:extLst>
                  <a:ext uri="{0D108BD9-81ED-4DB2-BD59-A6C34878D82A}">
                    <a16:rowId xmlns:a16="http://schemas.microsoft.com/office/drawing/2014/main" val="1827174193"/>
                  </a:ext>
                </a:extLst>
              </a:tr>
              <a:tr h="370840">
                <a:tc>
                  <a:txBody>
                    <a:bodyPr/>
                    <a:lstStyle/>
                    <a:p>
                      <a:r>
                        <a:rPr lang="en-US" dirty="0"/>
                        <a:t>Full model (w/ RE)</a:t>
                      </a:r>
                    </a:p>
                  </a:txBody>
                  <a:tcPr/>
                </a:tc>
                <a:tc>
                  <a:txBody>
                    <a:bodyPr/>
                    <a:lstStyle/>
                    <a:p>
                      <a:r>
                        <a:rPr lang="en-US" dirty="0"/>
                        <a:t>3.341</a:t>
                      </a:r>
                    </a:p>
                  </a:txBody>
                  <a:tcPr/>
                </a:tc>
                <a:tc>
                  <a:txBody>
                    <a:bodyPr/>
                    <a:lstStyle/>
                    <a:p>
                      <a:r>
                        <a:rPr lang="en-US" dirty="0"/>
                        <a:t>83.97%</a:t>
                      </a:r>
                    </a:p>
                  </a:txBody>
                  <a:tcPr/>
                </a:tc>
                <a:extLst>
                  <a:ext uri="{0D108BD9-81ED-4DB2-BD59-A6C34878D82A}">
                    <a16:rowId xmlns:a16="http://schemas.microsoft.com/office/drawing/2014/main" val="2395403388"/>
                  </a:ext>
                </a:extLst>
              </a:tr>
              <a:tr h="370840">
                <a:tc>
                  <a:txBody>
                    <a:bodyPr/>
                    <a:lstStyle/>
                    <a:p>
                      <a:r>
                        <a:rPr lang="en-US" dirty="0"/>
                        <a:t>.. + larch fraction</a:t>
                      </a:r>
                    </a:p>
                  </a:txBody>
                  <a:tcPr/>
                </a:tc>
                <a:tc>
                  <a:txBody>
                    <a:bodyPr/>
                    <a:lstStyle/>
                    <a:p>
                      <a:r>
                        <a:rPr lang="en-US" dirty="0"/>
                        <a:t>3.328</a:t>
                      </a:r>
                    </a:p>
                  </a:txBody>
                  <a:tcPr/>
                </a:tc>
                <a:tc>
                  <a:txBody>
                    <a:bodyPr/>
                    <a:lstStyle/>
                    <a:p>
                      <a:r>
                        <a:rPr lang="en-US" dirty="0"/>
                        <a:t>84.25%</a:t>
                      </a:r>
                    </a:p>
                  </a:txBody>
                  <a:tcPr/>
                </a:tc>
                <a:extLst>
                  <a:ext uri="{0D108BD9-81ED-4DB2-BD59-A6C34878D82A}">
                    <a16:rowId xmlns:a16="http://schemas.microsoft.com/office/drawing/2014/main" val="1527996895"/>
                  </a:ext>
                </a:extLst>
              </a:tr>
            </a:tbl>
          </a:graphicData>
        </a:graphic>
      </p:graphicFrame>
      <p:pic>
        <p:nvPicPr>
          <p:cNvPr id="8" name="Picture 7">
            <a:extLst>
              <a:ext uri="{FF2B5EF4-FFF2-40B4-BE49-F238E27FC236}">
                <a16:creationId xmlns:a16="http://schemas.microsoft.com/office/drawing/2014/main" id="{E1B65B4C-3C78-5B79-17D8-933A0CF6F867}"/>
              </a:ext>
            </a:extLst>
          </p:cNvPr>
          <p:cNvPicPr>
            <a:picLocks noChangeAspect="1"/>
          </p:cNvPicPr>
          <p:nvPr/>
        </p:nvPicPr>
        <p:blipFill>
          <a:blip r:embed="rId3"/>
          <a:stretch>
            <a:fillRect/>
          </a:stretch>
        </p:blipFill>
        <p:spPr>
          <a:xfrm>
            <a:off x="361504" y="541865"/>
            <a:ext cx="5454505" cy="3366209"/>
          </a:xfrm>
          <a:prstGeom prst="rect">
            <a:avLst/>
          </a:prstGeom>
        </p:spPr>
      </p:pic>
      <p:pic>
        <p:nvPicPr>
          <p:cNvPr id="3" name="Picture 2">
            <a:extLst>
              <a:ext uri="{FF2B5EF4-FFF2-40B4-BE49-F238E27FC236}">
                <a16:creationId xmlns:a16="http://schemas.microsoft.com/office/drawing/2014/main" id="{56A1A514-E330-7151-DB96-82DFEA444FA5}"/>
              </a:ext>
            </a:extLst>
          </p:cNvPr>
          <p:cNvPicPr>
            <a:picLocks noChangeAspect="1"/>
          </p:cNvPicPr>
          <p:nvPr/>
        </p:nvPicPr>
        <p:blipFill>
          <a:blip r:embed="rId4"/>
          <a:stretch>
            <a:fillRect/>
          </a:stretch>
        </p:blipFill>
        <p:spPr>
          <a:xfrm>
            <a:off x="5816009" y="541865"/>
            <a:ext cx="5454505" cy="3366209"/>
          </a:xfrm>
          <a:prstGeom prst="rect">
            <a:avLst/>
          </a:prstGeom>
        </p:spPr>
      </p:pic>
    </p:spTree>
    <p:extLst>
      <p:ext uri="{BB962C8B-B14F-4D97-AF65-F5344CB8AC3E}">
        <p14:creationId xmlns:p14="http://schemas.microsoft.com/office/powerpoint/2010/main" val="3993778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8E28-A348-05B2-5807-947055F3159D}"/>
              </a:ext>
            </a:extLst>
          </p:cNvPr>
          <p:cNvSpPr>
            <a:spLocks noGrp="1"/>
          </p:cNvSpPr>
          <p:nvPr>
            <p:ph type="title"/>
          </p:nvPr>
        </p:nvSpPr>
        <p:spPr/>
        <p:txBody>
          <a:bodyPr/>
          <a:lstStyle/>
          <a:p>
            <a:endParaRPr lang="en-US" dirty="0"/>
          </a:p>
        </p:txBody>
      </p:sp>
      <p:graphicFrame>
        <p:nvGraphicFramePr>
          <p:cNvPr id="9" name="Table 7">
            <a:extLst>
              <a:ext uri="{FF2B5EF4-FFF2-40B4-BE49-F238E27FC236}">
                <a16:creationId xmlns:a16="http://schemas.microsoft.com/office/drawing/2014/main" id="{6DCE6BA8-2398-BF0A-ACE5-FA69D3209FC8}"/>
              </a:ext>
            </a:extLst>
          </p:cNvPr>
          <p:cNvGraphicFramePr>
            <a:graphicFrameLocks/>
          </p:cNvGraphicFramePr>
          <p:nvPr>
            <p:extLst>
              <p:ext uri="{D42A27DB-BD31-4B8C-83A1-F6EECF244321}">
                <p14:modId xmlns:p14="http://schemas.microsoft.com/office/powerpoint/2010/main" val="1846807310"/>
              </p:ext>
            </p:extLst>
          </p:nvPr>
        </p:nvGraphicFramePr>
        <p:xfrm>
          <a:off x="2882055" y="4368800"/>
          <a:ext cx="5867908" cy="1752600"/>
        </p:xfrm>
        <a:graphic>
          <a:graphicData uri="http://schemas.openxmlformats.org/drawingml/2006/table">
            <a:tbl>
              <a:tblPr firstRow="1" bandRow="1">
                <a:tableStyleId>{5C22544A-7EE6-4342-B048-85BDC9FD1C3A}</a:tableStyleId>
              </a:tblPr>
              <a:tblGrid>
                <a:gridCol w="2757699">
                  <a:extLst>
                    <a:ext uri="{9D8B030D-6E8A-4147-A177-3AD203B41FA5}">
                      <a16:colId xmlns:a16="http://schemas.microsoft.com/office/drawing/2014/main" val="1782131460"/>
                    </a:ext>
                  </a:extLst>
                </a:gridCol>
                <a:gridCol w="1472281">
                  <a:extLst>
                    <a:ext uri="{9D8B030D-6E8A-4147-A177-3AD203B41FA5}">
                      <a16:colId xmlns:a16="http://schemas.microsoft.com/office/drawing/2014/main" val="3026121893"/>
                    </a:ext>
                  </a:extLst>
                </a:gridCol>
                <a:gridCol w="1637928">
                  <a:extLst>
                    <a:ext uri="{9D8B030D-6E8A-4147-A177-3AD203B41FA5}">
                      <a16:colId xmlns:a16="http://schemas.microsoft.com/office/drawing/2014/main" val="2987836638"/>
                    </a:ext>
                  </a:extLst>
                </a:gridCol>
              </a:tblGrid>
              <a:tr h="370840">
                <a:tc>
                  <a:txBody>
                    <a:bodyPr/>
                    <a:lstStyle/>
                    <a:p>
                      <a:r>
                        <a:rPr lang="en-US" dirty="0"/>
                        <a:t>Variable</a:t>
                      </a:r>
                    </a:p>
                  </a:txBody>
                  <a:tcPr/>
                </a:tc>
                <a:tc>
                  <a:txBody>
                    <a:bodyPr/>
                    <a:lstStyle/>
                    <a:p>
                      <a:r>
                        <a:rPr lang="en-US" dirty="0"/>
                        <a:t>RMSE</a:t>
                      </a:r>
                    </a:p>
                    <a:p>
                      <a:r>
                        <a:rPr lang="en-US" dirty="0"/>
                        <a:t>(cm</a:t>
                      </a:r>
                      <a:r>
                        <a:rPr lang="en-US" baseline="30000" dirty="0"/>
                        <a:t>2</a:t>
                      </a:r>
                      <a:r>
                        <a:rPr lang="en-US" dirty="0"/>
                        <a:t>/year)</a:t>
                      </a:r>
                    </a:p>
                  </a:txBody>
                  <a:tcPr/>
                </a:tc>
                <a:tc>
                  <a:txBody>
                    <a:bodyPr/>
                    <a:lstStyle/>
                    <a:p>
                      <a:r>
                        <a:rPr lang="en-US" dirty="0"/>
                        <a:t>Deviance Explained</a:t>
                      </a:r>
                    </a:p>
                  </a:txBody>
                  <a:tcPr/>
                </a:tc>
                <a:extLst>
                  <a:ext uri="{0D108BD9-81ED-4DB2-BD59-A6C34878D82A}">
                    <a16:rowId xmlns:a16="http://schemas.microsoft.com/office/drawing/2014/main" val="1827174193"/>
                  </a:ext>
                </a:extLst>
              </a:tr>
              <a:tr h="370840">
                <a:tc>
                  <a:txBody>
                    <a:bodyPr/>
                    <a:lstStyle/>
                    <a:p>
                      <a:r>
                        <a:rPr lang="en-US" dirty="0"/>
                        <a:t>Full model (w/ RE)</a:t>
                      </a:r>
                    </a:p>
                  </a:txBody>
                  <a:tcPr/>
                </a:tc>
                <a:tc>
                  <a:txBody>
                    <a:bodyPr/>
                    <a:lstStyle/>
                    <a:p>
                      <a:r>
                        <a:rPr lang="en-US" dirty="0"/>
                        <a:t>3.341</a:t>
                      </a:r>
                    </a:p>
                  </a:txBody>
                  <a:tcPr/>
                </a:tc>
                <a:tc>
                  <a:txBody>
                    <a:bodyPr/>
                    <a:lstStyle/>
                    <a:p>
                      <a:r>
                        <a:rPr lang="en-US" dirty="0"/>
                        <a:t>83.97%</a:t>
                      </a:r>
                    </a:p>
                  </a:txBody>
                  <a:tcPr/>
                </a:tc>
                <a:extLst>
                  <a:ext uri="{0D108BD9-81ED-4DB2-BD59-A6C34878D82A}">
                    <a16:rowId xmlns:a16="http://schemas.microsoft.com/office/drawing/2014/main" val="2395403388"/>
                  </a:ext>
                </a:extLst>
              </a:tr>
              <a:tr h="370840">
                <a:tc>
                  <a:txBody>
                    <a:bodyPr/>
                    <a:lstStyle/>
                    <a:p>
                      <a:r>
                        <a:rPr lang="en-US" dirty="0"/>
                        <a:t>.. + larch fraction</a:t>
                      </a:r>
                    </a:p>
                  </a:txBody>
                  <a:tcPr/>
                </a:tc>
                <a:tc>
                  <a:txBody>
                    <a:bodyPr/>
                    <a:lstStyle/>
                    <a:p>
                      <a:r>
                        <a:rPr lang="en-US" dirty="0"/>
                        <a:t>3.328</a:t>
                      </a:r>
                    </a:p>
                  </a:txBody>
                  <a:tcPr/>
                </a:tc>
                <a:tc>
                  <a:txBody>
                    <a:bodyPr/>
                    <a:lstStyle/>
                    <a:p>
                      <a:r>
                        <a:rPr lang="en-US" dirty="0"/>
                        <a:t>84.25%</a:t>
                      </a:r>
                    </a:p>
                  </a:txBody>
                  <a:tcPr/>
                </a:tc>
                <a:extLst>
                  <a:ext uri="{0D108BD9-81ED-4DB2-BD59-A6C34878D82A}">
                    <a16:rowId xmlns:a16="http://schemas.microsoft.com/office/drawing/2014/main" val="1527996895"/>
                  </a:ext>
                </a:extLst>
              </a:tr>
              <a:tr h="370840">
                <a:tc>
                  <a:txBody>
                    <a:bodyPr/>
                    <a:lstStyle/>
                    <a:p>
                      <a:r>
                        <a:rPr lang="en-US" dirty="0"/>
                        <a:t>.. + shade intolerance</a:t>
                      </a:r>
                    </a:p>
                  </a:txBody>
                  <a:tcPr/>
                </a:tc>
                <a:tc>
                  <a:txBody>
                    <a:bodyPr/>
                    <a:lstStyle/>
                    <a:p>
                      <a:r>
                        <a:rPr lang="en-US" dirty="0"/>
                        <a:t>3.339</a:t>
                      </a:r>
                    </a:p>
                  </a:txBody>
                  <a:tcPr/>
                </a:tc>
                <a:tc>
                  <a:txBody>
                    <a:bodyPr/>
                    <a:lstStyle/>
                    <a:p>
                      <a:r>
                        <a:rPr lang="en-US" dirty="0"/>
                        <a:t>84.33%</a:t>
                      </a:r>
                    </a:p>
                  </a:txBody>
                  <a:tcPr/>
                </a:tc>
                <a:extLst>
                  <a:ext uri="{0D108BD9-81ED-4DB2-BD59-A6C34878D82A}">
                    <a16:rowId xmlns:a16="http://schemas.microsoft.com/office/drawing/2014/main" val="3764354704"/>
                  </a:ext>
                </a:extLst>
              </a:tr>
            </a:tbl>
          </a:graphicData>
        </a:graphic>
      </p:graphicFrame>
      <p:pic>
        <p:nvPicPr>
          <p:cNvPr id="8" name="Picture 7">
            <a:extLst>
              <a:ext uri="{FF2B5EF4-FFF2-40B4-BE49-F238E27FC236}">
                <a16:creationId xmlns:a16="http://schemas.microsoft.com/office/drawing/2014/main" id="{2C5F606E-D4E2-5A59-0235-2024B9BB6DE0}"/>
              </a:ext>
            </a:extLst>
          </p:cNvPr>
          <p:cNvPicPr>
            <a:picLocks noChangeAspect="1"/>
          </p:cNvPicPr>
          <p:nvPr/>
        </p:nvPicPr>
        <p:blipFill>
          <a:blip r:embed="rId3"/>
          <a:stretch>
            <a:fillRect/>
          </a:stretch>
        </p:blipFill>
        <p:spPr>
          <a:xfrm>
            <a:off x="361504" y="541865"/>
            <a:ext cx="5454505" cy="3366209"/>
          </a:xfrm>
          <a:prstGeom prst="rect">
            <a:avLst/>
          </a:prstGeom>
        </p:spPr>
      </p:pic>
      <p:pic>
        <p:nvPicPr>
          <p:cNvPr id="4" name="Picture 3">
            <a:extLst>
              <a:ext uri="{FF2B5EF4-FFF2-40B4-BE49-F238E27FC236}">
                <a16:creationId xmlns:a16="http://schemas.microsoft.com/office/drawing/2014/main" id="{15C72888-FACF-512F-C07C-EEBA79EE634F}"/>
              </a:ext>
            </a:extLst>
          </p:cNvPr>
          <p:cNvPicPr>
            <a:picLocks noChangeAspect="1"/>
          </p:cNvPicPr>
          <p:nvPr/>
        </p:nvPicPr>
        <p:blipFill>
          <a:blip r:embed="rId4"/>
          <a:stretch>
            <a:fillRect/>
          </a:stretch>
        </p:blipFill>
        <p:spPr>
          <a:xfrm>
            <a:off x="5816009" y="541865"/>
            <a:ext cx="5454505" cy="3366209"/>
          </a:xfrm>
          <a:prstGeom prst="rect">
            <a:avLst/>
          </a:prstGeom>
        </p:spPr>
      </p:pic>
    </p:spTree>
    <p:extLst>
      <p:ext uri="{BB962C8B-B14F-4D97-AF65-F5344CB8AC3E}">
        <p14:creationId xmlns:p14="http://schemas.microsoft.com/office/powerpoint/2010/main" val="3045251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Conclusions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solidFill>
                  <a:schemeClr val="accent1"/>
                </a:solidFill>
              </a:rPr>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rgbClr val="002060"/>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solidFill>
                  <a:schemeClr val="accent1"/>
                </a:solidFill>
              </a:rPr>
              <a:t>How can we best characterize this effect?</a:t>
            </a:r>
          </a:p>
          <a:p>
            <a:pPr lvl="1">
              <a:buFont typeface="Wingdings" panose="05000000000000000000" pitchFamily="2" charset="2"/>
              <a:buChar char="Ø"/>
            </a:pPr>
            <a:r>
              <a:rPr lang="en-US" sz="2000" b="1" dirty="0">
                <a:solidFill>
                  <a:srgbClr val="002060"/>
                </a:solidFill>
              </a:rPr>
              <a:t>Both metrics used here displayed a similar impact</a:t>
            </a:r>
          </a:p>
          <a:p>
            <a:pPr lvl="1">
              <a:buFont typeface="Wingdings" panose="05000000000000000000" pitchFamily="2" charset="2"/>
              <a:buChar char="Ø"/>
            </a:pPr>
            <a:r>
              <a:rPr lang="en-US" sz="2000" b="1" dirty="0">
                <a:solidFill>
                  <a:srgbClr val="002060"/>
                </a:solidFill>
              </a:rPr>
              <a:t>Species mixture had an increasing effect on growth</a:t>
            </a:r>
          </a:p>
        </p:txBody>
      </p:sp>
    </p:spTree>
    <p:extLst>
      <p:ext uri="{BB962C8B-B14F-4D97-AF65-F5344CB8AC3E}">
        <p14:creationId xmlns:p14="http://schemas.microsoft.com/office/powerpoint/2010/main" val="274313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1D1C77-E795-8190-30DF-F9D394A9EA5B}"/>
              </a:ext>
            </a:extLst>
          </p:cNvPr>
          <p:cNvSpPr>
            <a:spLocks noGrp="1"/>
          </p:cNvSpPr>
          <p:nvPr>
            <p:ph type="title"/>
          </p:nvPr>
        </p:nvSpPr>
        <p:spPr>
          <a:xfrm>
            <a:off x="1237489" y="640080"/>
            <a:ext cx="3075836" cy="1325562"/>
          </a:xfrm>
        </p:spPr>
        <p:txBody>
          <a:bodyPr vert="horz" lIns="91440" tIns="45720" rIns="91440" bIns="45720" rtlCol="0" anchor="b">
            <a:normAutofit/>
          </a:bodyPr>
          <a:lstStyle/>
          <a:p>
            <a:r>
              <a:rPr lang="en-US" sz="3200"/>
              <a:t>Broader context</a:t>
            </a:r>
          </a:p>
        </p:txBody>
      </p:sp>
      <p:sp>
        <p:nvSpPr>
          <p:cNvPr id="17" name="Rectangle 13">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A0F2C28-B0BF-A628-58FC-9AC2B56B7D4C}"/>
              </a:ext>
            </a:extLst>
          </p:cNvPr>
          <p:cNvSpPr>
            <a:spLocks noGrp="1"/>
          </p:cNvSpPr>
          <p:nvPr>
            <p:ph sz="half" idx="1"/>
          </p:nvPr>
        </p:nvSpPr>
        <p:spPr>
          <a:xfrm>
            <a:off x="1237489" y="2301555"/>
            <a:ext cx="3075836" cy="3878582"/>
          </a:xfrm>
        </p:spPr>
        <p:txBody>
          <a:bodyPr vert="horz" lIns="91440" tIns="45720" rIns="91440" bIns="45720" rtlCol="0">
            <a:normAutofit/>
          </a:bodyPr>
          <a:lstStyle/>
          <a:p>
            <a:r>
              <a:rPr lang="en-US" sz="1600" dirty="0"/>
              <a:t>Species-mixing can impact tree growth in the intermountain west</a:t>
            </a:r>
          </a:p>
          <a:p>
            <a:r>
              <a:rPr lang="en-US" sz="1600" dirty="0"/>
              <a:t>Understanding interspecific relationships can aid in mixed-value management goals</a:t>
            </a:r>
          </a:p>
          <a:p>
            <a:r>
              <a:rPr lang="en-US" sz="1600" dirty="0"/>
              <a:t>As climate impacts species distributions, better understanding of growth dynamics can be helpful for adaptive management</a:t>
            </a:r>
          </a:p>
        </p:txBody>
      </p:sp>
      <p:pic>
        <p:nvPicPr>
          <p:cNvPr id="7" name="Picture 6" descr="A picture containing sky, outdoor, mountain, grass&#10;&#10;Description automatically generated">
            <a:extLst>
              <a:ext uri="{FF2B5EF4-FFF2-40B4-BE49-F238E27FC236}">
                <a16:creationId xmlns:a16="http://schemas.microsoft.com/office/drawing/2014/main" id="{FA7EF0F5-18BF-30BC-2B02-640A410284BE}"/>
              </a:ext>
            </a:extLst>
          </p:cNvPr>
          <p:cNvPicPr>
            <a:picLocks noChangeAspect="1"/>
          </p:cNvPicPr>
          <p:nvPr/>
        </p:nvPicPr>
        <p:blipFill rotWithShape="1">
          <a:blip r:embed="rId3">
            <a:extLst>
              <a:ext uri="{28A0092B-C50C-407E-A947-70E740481C1C}">
                <a14:useLocalDpi xmlns:a14="http://schemas.microsoft.com/office/drawing/2010/main" val="0"/>
              </a:ext>
            </a:extLst>
          </a:blip>
          <a:srcRect l="2596" r="14804"/>
          <a:stretch/>
        </p:blipFill>
        <p:spPr>
          <a:xfrm>
            <a:off x="4639057" y="10"/>
            <a:ext cx="7552944" cy="6857990"/>
          </a:xfrm>
          <a:prstGeom prst="rect">
            <a:avLst/>
          </a:prstGeom>
        </p:spPr>
      </p:pic>
    </p:spTree>
    <p:extLst>
      <p:ext uri="{BB962C8B-B14F-4D97-AF65-F5344CB8AC3E}">
        <p14:creationId xmlns:p14="http://schemas.microsoft.com/office/powerpoint/2010/main" val="238644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itle 10">
            <a:extLst>
              <a:ext uri="{FF2B5EF4-FFF2-40B4-BE49-F238E27FC236}">
                <a16:creationId xmlns:a16="http://schemas.microsoft.com/office/drawing/2014/main" id="{02F7D75B-FEB6-FADE-5A46-A69D012F7EFD}"/>
              </a:ext>
            </a:extLst>
          </p:cNvPr>
          <p:cNvSpPr>
            <a:spLocks noGrp="1"/>
          </p:cNvSpPr>
          <p:nvPr>
            <p:ph type="title"/>
          </p:nvPr>
        </p:nvSpPr>
        <p:spPr>
          <a:xfrm>
            <a:off x="4965290" y="365760"/>
            <a:ext cx="5997678" cy="1325562"/>
          </a:xfrm>
        </p:spPr>
        <p:txBody>
          <a:bodyPr vert="horz" lIns="91440" tIns="45720" rIns="91440" bIns="45720" rtlCol="0" anchor="b">
            <a:normAutofit/>
          </a:bodyPr>
          <a:lstStyle/>
          <a:p>
            <a:r>
              <a:rPr lang="en-US" dirty="0"/>
              <a:t>Questions?</a:t>
            </a:r>
          </a:p>
        </p:txBody>
      </p:sp>
      <p:pic>
        <p:nvPicPr>
          <p:cNvPr id="3" name="Picture 2" descr="A picture containing tree, outdoor&#10;&#10;Description automatically generated">
            <a:extLst>
              <a:ext uri="{FF2B5EF4-FFF2-40B4-BE49-F238E27FC236}">
                <a16:creationId xmlns:a16="http://schemas.microsoft.com/office/drawing/2014/main" id="{08467B62-E132-F033-60C7-7FD6B41F8CE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7098" b="-2"/>
          <a:stretch/>
        </p:blipFill>
        <p:spPr>
          <a:xfrm rot="5400000">
            <a:off x="-1102344" y="1102344"/>
            <a:ext cx="6858000" cy="4653311"/>
          </a:xfrm>
          <a:prstGeom prst="rect">
            <a:avLst/>
          </a:prstGeom>
        </p:spPr>
      </p:pic>
      <p:sp>
        <p:nvSpPr>
          <p:cNvPr id="7" name="Title 3">
            <a:extLst>
              <a:ext uri="{FF2B5EF4-FFF2-40B4-BE49-F238E27FC236}">
                <a16:creationId xmlns:a16="http://schemas.microsoft.com/office/drawing/2014/main" id="{E5C1A943-DD17-485A-A603-6B601BE5AC7B}"/>
              </a:ext>
            </a:extLst>
          </p:cNvPr>
          <p:cNvSpPr txBox="1">
            <a:spLocks/>
          </p:cNvSpPr>
          <p:nvPr/>
        </p:nvSpPr>
        <p:spPr>
          <a:xfrm>
            <a:off x="4965290" y="2005739"/>
            <a:ext cx="6015571" cy="4174398"/>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indent="-182880">
              <a:spcAft>
                <a:spcPts val="600"/>
              </a:spcAft>
              <a:buClr>
                <a:schemeClr val="accent1"/>
              </a:buClr>
            </a:pPr>
            <a:r>
              <a:rPr lang="en-US" sz="2800" dirty="0">
                <a:latin typeface="+mn-lt"/>
                <a:ea typeface="+mn-ea"/>
                <a:cs typeface="+mn-cs"/>
              </a:rPr>
              <a:t>Email: christian.mercado@umontana.edu </a:t>
            </a:r>
          </a:p>
        </p:txBody>
      </p:sp>
      <p:pic>
        <p:nvPicPr>
          <p:cNvPr id="13" name="Picture 12">
            <a:extLst>
              <a:ext uri="{FF2B5EF4-FFF2-40B4-BE49-F238E27FC236}">
                <a16:creationId xmlns:a16="http://schemas.microsoft.com/office/drawing/2014/main" id="{35362366-4F3E-EC94-4F78-73964BD9D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249" y="3428999"/>
            <a:ext cx="2685480" cy="3262125"/>
          </a:xfrm>
          <a:prstGeom prst="rect">
            <a:avLst/>
          </a:prstGeom>
        </p:spPr>
      </p:pic>
    </p:spTree>
    <p:extLst>
      <p:ext uri="{BB962C8B-B14F-4D97-AF65-F5344CB8AC3E}">
        <p14:creationId xmlns:p14="http://schemas.microsoft.com/office/powerpoint/2010/main" val="805920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p:txBody>
          <a:bodyPr/>
          <a:lstStyle/>
          <a:p>
            <a:r>
              <a:rPr lang="en-US" i="1" dirty="0"/>
              <a:t>Larix occidentalis</a:t>
            </a:r>
            <a:r>
              <a:rPr lang="en-US" dirty="0"/>
              <a:t> – Western larch</a:t>
            </a:r>
            <a:endParaRPr lang="en-US" i="1" dirty="0"/>
          </a:p>
        </p:txBody>
      </p:sp>
      <p:pic>
        <p:nvPicPr>
          <p:cNvPr id="5" name="Content Placeholder 4" descr="A group of trees&#10;&#10;Description automatically generated with medium confidence">
            <a:extLst>
              <a:ext uri="{FF2B5EF4-FFF2-40B4-BE49-F238E27FC236}">
                <a16:creationId xmlns:a16="http://schemas.microsoft.com/office/drawing/2014/main" id="{8D2D6EB8-0193-E14A-B481-6267BA9D0B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0135" y="7028717"/>
            <a:ext cx="3482340" cy="3853913"/>
          </a:xfrm>
        </p:spPr>
      </p:pic>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5355" y="2413195"/>
            <a:ext cx="4379157" cy="291943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5">
            <a:extLst>
              <a:ext uri="{28A0092B-C50C-407E-A947-70E740481C1C}">
                <a14:useLocalDpi xmlns:a14="http://schemas.microsoft.com/office/drawing/2010/main" val="0"/>
              </a:ext>
            </a:extLst>
          </a:blip>
          <a:srcRect l="20924" t="29830" r="20997" b="13330"/>
          <a:stretch/>
        </p:blipFill>
        <p:spPr>
          <a:xfrm>
            <a:off x="1030078" y="2408523"/>
            <a:ext cx="5311740" cy="2924110"/>
          </a:xfrm>
          <a:prstGeom prst="rect">
            <a:avLst/>
          </a:prstGeom>
        </p:spPr>
      </p:pic>
    </p:spTree>
    <p:extLst>
      <p:ext uri="{BB962C8B-B14F-4D97-AF65-F5344CB8AC3E}">
        <p14:creationId xmlns:p14="http://schemas.microsoft.com/office/powerpoint/2010/main" val="2735390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impact western larch growth?</a:t>
            </a:r>
          </a:p>
          <a:p>
            <a:pPr lvl="1"/>
            <a:endParaRPr lang="en-US" sz="2200" dirty="0"/>
          </a:p>
          <a:p>
            <a:pPr lvl="1"/>
            <a:endParaRPr lang="en-US" sz="2200" dirty="0"/>
          </a:p>
          <a:p>
            <a:pPr lvl="1"/>
            <a:endParaRPr lang="en-US" sz="2200" dirty="0"/>
          </a:p>
          <a:p>
            <a:r>
              <a:rPr lang="en-US" sz="2400" dirty="0"/>
              <a:t>What variable best captures this effect?</a:t>
            </a:r>
          </a:p>
          <a:p>
            <a:pPr lvl="1"/>
            <a:endParaRPr lang="en-US" sz="2200" dirty="0"/>
          </a:p>
        </p:txBody>
      </p:sp>
    </p:spTree>
    <p:extLst>
      <p:ext uri="{BB962C8B-B14F-4D97-AF65-F5344CB8AC3E}">
        <p14:creationId xmlns:p14="http://schemas.microsoft.com/office/powerpoint/2010/main" val="1324065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chemeClr val="accent1"/>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t>How can we best characterize this effect?</a:t>
            </a:r>
          </a:p>
          <a:p>
            <a:pPr lvl="1">
              <a:buFont typeface="Wingdings" panose="05000000000000000000" pitchFamily="2" charset="2"/>
              <a:buChar char="Ø"/>
            </a:pPr>
            <a:r>
              <a:rPr lang="en-US" sz="2000" b="1" dirty="0">
                <a:solidFill>
                  <a:schemeClr val="accent1"/>
                </a:solidFill>
              </a:rPr>
              <a:t>Both metrics used here displayed a similar impact</a:t>
            </a:r>
          </a:p>
          <a:p>
            <a:pPr lvl="1">
              <a:buFont typeface="Wingdings" panose="05000000000000000000" pitchFamily="2" charset="2"/>
              <a:buChar char="Ø"/>
            </a:pPr>
            <a:r>
              <a:rPr lang="en-US" sz="2000" b="1" dirty="0">
                <a:solidFill>
                  <a:schemeClr val="accent1"/>
                </a:solidFill>
              </a:rPr>
              <a:t>Species mixture had an increasing effect on growth</a:t>
            </a:r>
          </a:p>
        </p:txBody>
      </p:sp>
    </p:spTree>
    <p:extLst>
      <p:ext uri="{BB962C8B-B14F-4D97-AF65-F5344CB8AC3E}">
        <p14:creationId xmlns:p14="http://schemas.microsoft.com/office/powerpoint/2010/main" val="1122595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1261872" y="365760"/>
            <a:ext cx="4062567" cy="1325562"/>
          </a:xfrm>
        </p:spPr>
        <p:txBody>
          <a:bodyPr/>
          <a:lstStyle/>
          <a:p>
            <a:r>
              <a:rPr lang="en-US" dirty="0"/>
              <a:t>Methods</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5324825" y="682985"/>
            <a:ext cx="4795777" cy="2016673"/>
          </a:xfrm>
        </p:spPr>
        <p:txBody>
          <a:bodyPr>
            <a:normAutofit/>
          </a:bodyPr>
          <a:lstStyle/>
          <a:p>
            <a:r>
              <a:rPr lang="en-US" dirty="0"/>
              <a:t>Developed growth model using GAMM</a:t>
            </a:r>
          </a:p>
          <a:p>
            <a:r>
              <a:rPr lang="en-US" dirty="0"/>
              <a:t>18 stands on 2 National Forests in Montana</a:t>
            </a:r>
          </a:p>
          <a:p>
            <a:r>
              <a:rPr lang="en-US" dirty="0"/>
              <a:t>6,845 observations across 2,381 individual larch over ~40 yrs.</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r>
              <a:rPr lang="en-US" sz="1100" b="1" dirty="0">
                <a:solidFill>
                  <a:schemeClr val="bg2"/>
                </a:solidFill>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r>
              <a:rPr lang="en-US" sz="1100" b="1" dirty="0">
                <a:solidFill>
                  <a:schemeClr val="bg2"/>
                </a:solidFill>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r>
              <a:rPr lang="en-US" sz="800" b="1" dirty="0">
                <a:solidFill>
                  <a:schemeClr val="bg2"/>
                </a:solidFill>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r>
              <a:rPr lang="en-US" sz="800" b="1" dirty="0">
                <a:solidFill>
                  <a:schemeClr val="bg2"/>
                </a:solidFill>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r>
              <a:rPr lang="en-US" sz="800" b="1" dirty="0">
                <a:solidFill>
                  <a:schemeClr val="bg2"/>
                </a:solidFill>
              </a:rPr>
              <a:t>Washington</a:t>
            </a:r>
          </a:p>
        </p:txBody>
      </p:sp>
      <p:pic>
        <p:nvPicPr>
          <p:cNvPr id="14" name="Picture 13">
            <a:extLst>
              <a:ext uri="{FF2B5EF4-FFF2-40B4-BE49-F238E27FC236}">
                <a16:creationId xmlns:a16="http://schemas.microsoft.com/office/drawing/2014/main" id="{A78F89D4-5435-338B-2036-7E6DFA44313F}"/>
              </a:ext>
            </a:extLst>
          </p:cNvPr>
          <p:cNvPicPr>
            <a:picLocks noChangeAspect="1"/>
          </p:cNvPicPr>
          <p:nvPr/>
        </p:nvPicPr>
        <p:blipFill>
          <a:blip r:embed="rId4"/>
          <a:stretch>
            <a:fillRect/>
          </a:stretch>
        </p:blipFill>
        <p:spPr>
          <a:xfrm>
            <a:off x="4788760" y="2673045"/>
            <a:ext cx="5867908" cy="3619814"/>
          </a:xfrm>
          <a:prstGeom prst="rect">
            <a:avLst/>
          </a:prstGeom>
        </p:spPr>
      </p:pic>
      <p:pic>
        <p:nvPicPr>
          <p:cNvPr id="5" name="Picture 4">
            <a:extLst>
              <a:ext uri="{FF2B5EF4-FFF2-40B4-BE49-F238E27FC236}">
                <a16:creationId xmlns:a16="http://schemas.microsoft.com/office/drawing/2014/main" id="{0B12B84A-2F2D-0035-1109-2B5506CC34AE}"/>
              </a:ext>
            </a:extLst>
          </p:cNvPr>
          <p:cNvPicPr>
            <a:picLocks noChangeAspect="1"/>
          </p:cNvPicPr>
          <p:nvPr/>
        </p:nvPicPr>
        <p:blipFill>
          <a:blip r:embed="rId5"/>
          <a:stretch>
            <a:fillRect/>
          </a:stretch>
        </p:blipFill>
        <p:spPr>
          <a:xfrm>
            <a:off x="4791229" y="2668316"/>
            <a:ext cx="5865439" cy="3619814"/>
          </a:xfrm>
          <a:prstGeom prst="rect">
            <a:avLst/>
          </a:prstGeom>
        </p:spPr>
      </p:pic>
    </p:spTree>
    <p:extLst>
      <p:ext uri="{BB962C8B-B14F-4D97-AF65-F5344CB8AC3E}">
        <p14:creationId xmlns:p14="http://schemas.microsoft.com/office/powerpoint/2010/main" val="243417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76699BF1-4310-E29F-CAB4-345CC4AE9A4D}"/>
              </a:ext>
            </a:extLst>
          </p:cNvPr>
          <p:cNvGraphicFramePr>
            <a:graphicFrameLocks noGrp="1"/>
          </p:cNvGraphicFramePr>
          <p:nvPr>
            <p:ph sz="half" idx="1"/>
            <p:extLst>
              <p:ext uri="{D42A27DB-BD31-4B8C-83A1-F6EECF244321}">
                <p14:modId xmlns:p14="http://schemas.microsoft.com/office/powerpoint/2010/main" val="2429551711"/>
              </p:ext>
            </p:extLst>
          </p:nvPr>
        </p:nvGraphicFramePr>
        <p:xfrm>
          <a:off x="2882055" y="4368800"/>
          <a:ext cx="5867908" cy="1010920"/>
        </p:xfrm>
        <a:graphic>
          <a:graphicData uri="http://schemas.openxmlformats.org/drawingml/2006/table">
            <a:tbl>
              <a:tblPr firstRow="1" bandRow="1">
                <a:tableStyleId>{5C22544A-7EE6-4342-B048-85BDC9FD1C3A}</a:tableStyleId>
              </a:tblPr>
              <a:tblGrid>
                <a:gridCol w="2757699">
                  <a:extLst>
                    <a:ext uri="{9D8B030D-6E8A-4147-A177-3AD203B41FA5}">
                      <a16:colId xmlns:a16="http://schemas.microsoft.com/office/drawing/2014/main" val="1782131460"/>
                    </a:ext>
                  </a:extLst>
                </a:gridCol>
                <a:gridCol w="1472281">
                  <a:extLst>
                    <a:ext uri="{9D8B030D-6E8A-4147-A177-3AD203B41FA5}">
                      <a16:colId xmlns:a16="http://schemas.microsoft.com/office/drawing/2014/main" val="3026121893"/>
                    </a:ext>
                  </a:extLst>
                </a:gridCol>
                <a:gridCol w="1637928">
                  <a:extLst>
                    <a:ext uri="{9D8B030D-6E8A-4147-A177-3AD203B41FA5}">
                      <a16:colId xmlns:a16="http://schemas.microsoft.com/office/drawing/2014/main" val="2987836638"/>
                    </a:ext>
                  </a:extLst>
                </a:gridCol>
              </a:tblGrid>
              <a:tr h="370840">
                <a:tc>
                  <a:txBody>
                    <a:bodyPr/>
                    <a:lstStyle/>
                    <a:p>
                      <a:r>
                        <a:rPr lang="en-US" dirty="0"/>
                        <a:t>Variable</a:t>
                      </a:r>
                    </a:p>
                  </a:txBody>
                  <a:tcPr/>
                </a:tc>
                <a:tc>
                  <a:txBody>
                    <a:bodyPr/>
                    <a:lstStyle/>
                    <a:p>
                      <a:r>
                        <a:rPr lang="en-US" dirty="0"/>
                        <a:t>RMSE</a:t>
                      </a:r>
                    </a:p>
                    <a:p>
                      <a:r>
                        <a:rPr lang="en-US" dirty="0"/>
                        <a:t>(cm</a:t>
                      </a:r>
                      <a:r>
                        <a:rPr lang="en-US" baseline="30000" dirty="0"/>
                        <a:t>2</a:t>
                      </a:r>
                      <a:r>
                        <a:rPr lang="en-US" dirty="0"/>
                        <a:t>/year)</a:t>
                      </a:r>
                    </a:p>
                  </a:txBody>
                  <a:tcPr/>
                </a:tc>
                <a:tc>
                  <a:txBody>
                    <a:bodyPr/>
                    <a:lstStyle/>
                    <a:p>
                      <a:r>
                        <a:rPr lang="en-US" dirty="0"/>
                        <a:t>Deviance Explained</a:t>
                      </a:r>
                    </a:p>
                  </a:txBody>
                  <a:tcPr/>
                </a:tc>
                <a:extLst>
                  <a:ext uri="{0D108BD9-81ED-4DB2-BD59-A6C34878D82A}">
                    <a16:rowId xmlns:a16="http://schemas.microsoft.com/office/drawing/2014/main" val="1827174193"/>
                  </a:ext>
                </a:extLst>
              </a:tr>
              <a:tr h="370840">
                <a:tc>
                  <a:txBody>
                    <a:bodyPr/>
                    <a:lstStyle/>
                    <a:p>
                      <a:r>
                        <a:rPr lang="en-US" dirty="0"/>
                        <a:t>Size</a:t>
                      </a:r>
                    </a:p>
                  </a:txBody>
                  <a:tcPr/>
                </a:tc>
                <a:tc>
                  <a:txBody>
                    <a:bodyPr/>
                    <a:lstStyle/>
                    <a:p>
                      <a:r>
                        <a:rPr lang="en-US" dirty="0"/>
                        <a:t>5.65</a:t>
                      </a:r>
                    </a:p>
                  </a:txBody>
                  <a:tcPr/>
                </a:tc>
                <a:tc>
                  <a:txBody>
                    <a:bodyPr/>
                    <a:lstStyle/>
                    <a:p>
                      <a:r>
                        <a:rPr lang="en-US" dirty="0"/>
                        <a:t>30.79%</a:t>
                      </a:r>
                    </a:p>
                  </a:txBody>
                  <a:tcPr/>
                </a:tc>
                <a:extLst>
                  <a:ext uri="{0D108BD9-81ED-4DB2-BD59-A6C34878D82A}">
                    <a16:rowId xmlns:a16="http://schemas.microsoft.com/office/drawing/2014/main" val="2395403388"/>
                  </a:ext>
                </a:extLst>
              </a:tr>
            </a:tbl>
          </a:graphicData>
        </a:graphic>
      </p:graphicFrame>
      <p:pic>
        <p:nvPicPr>
          <p:cNvPr id="8" name="Picture 7">
            <a:extLst>
              <a:ext uri="{FF2B5EF4-FFF2-40B4-BE49-F238E27FC236}">
                <a16:creationId xmlns:a16="http://schemas.microsoft.com/office/drawing/2014/main" id="{7B1FD9DE-D03E-04E7-16DE-43575800C080}"/>
              </a:ext>
            </a:extLst>
          </p:cNvPr>
          <p:cNvPicPr>
            <a:picLocks noChangeAspect="1"/>
          </p:cNvPicPr>
          <p:nvPr/>
        </p:nvPicPr>
        <p:blipFill>
          <a:blip r:embed="rId3"/>
          <a:stretch>
            <a:fillRect/>
          </a:stretch>
        </p:blipFill>
        <p:spPr>
          <a:xfrm>
            <a:off x="361504" y="541865"/>
            <a:ext cx="5454505" cy="3366209"/>
          </a:xfrm>
          <a:prstGeom prst="rect">
            <a:avLst/>
          </a:prstGeom>
        </p:spPr>
      </p:pic>
    </p:spTree>
    <p:extLst>
      <p:ext uri="{BB962C8B-B14F-4D97-AF65-F5344CB8AC3E}">
        <p14:creationId xmlns:p14="http://schemas.microsoft.com/office/powerpoint/2010/main" val="253424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76699BF1-4310-E29F-CAB4-345CC4AE9A4D}"/>
              </a:ext>
            </a:extLst>
          </p:cNvPr>
          <p:cNvGraphicFramePr>
            <a:graphicFrameLocks noGrp="1"/>
          </p:cNvGraphicFramePr>
          <p:nvPr>
            <p:ph sz="half" idx="1"/>
            <p:extLst>
              <p:ext uri="{D42A27DB-BD31-4B8C-83A1-F6EECF244321}">
                <p14:modId xmlns:p14="http://schemas.microsoft.com/office/powerpoint/2010/main" val="2814460989"/>
              </p:ext>
            </p:extLst>
          </p:nvPr>
        </p:nvGraphicFramePr>
        <p:xfrm>
          <a:off x="2882055" y="4368800"/>
          <a:ext cx="5867908" cy="1381760"/>
        </p:xfrm>
        <a:graphic>
          <a:graphicData uri="http://schemas.openxmlformats.org/drawingml/2006/table">
            <a:tbl>
              <a:tblPr firstRow="1" bandRow="1">
                <a:tableStyleId>{5C22544A-7EE6-4342-B048-85BDC9FD1C3A}</a:tableStyleId>
              </a:tblPr>
              <a:tblGrid>
                <a:gridCol w="2757699">
                  <a:extLst>
                    <a:ext uri="{9D8B030D-6E8A-4147-A177-3AD203B41FA5}">
                      <a16:colId xmlns:a16="http://schemas.microsoft.com/office/drawing/2014/main" val="1782131460"/>
                    </a:ext>
                  </a:extLst>
                </a:gridCol>
                <a:gridCol w="1472281">
                  <a:extLst>
                    <a:ext uri="{9D8B030D-6E8A-4147-A177-3AD203B41FA5}">
                      <a16:colId xmlns:a16="http://schemas.microsoft.com/office/drawing/2014/main" val="3026121893"/>
                    </a:ext>
                  </a:extLst>
                </a:gridCol>
                <a:gridCol w="1637928">
                  <a:extLst>
                    <a:ext uri="{9D8B030D-6E8A-4147-A177-3AD203B41FA5}">
                      <a16:colId xmlns:a16="http://schemas.microsoft.com/office/drawing/2014/main" val="2987836638"/>
                    </a:ext>
                  </a:extLst>
                </a:gridCol>
              </a:tblGrid>
              <a:tr h="370840">
                <a:tc>
                  <a:txBody>
                    <a:bodyPr/>
                    <a:lstStyle/>
                    <a:p>
                      <a:r>
                        <a:rPr lang="en-US" dirty="0"/>
                        <a:t>Variable</a:t>
                      </a:r>
                    </a:p>
                  </a:txBody>
                  <a:tcPr/>
                </a:tc>
                <a:tc>
                  <a:txBody>
                    <a:bodyPr/>
                    <a:lstStyle/>
                    <a:p>
                      <a:r>
                        <a:rPr lang="en-US" dirty="0"/>
                        <a:t>RMSE</a:t>
                      </a:r>
                    </a:p>
                    <a:p>
                      <a:r>
                        <a:rPr lang="en-US" dirty="0"/>
                        <a:t>(cm</a:t>
                      </a:r>
                      <a:r>
                        <a:rPr lang="en-US" baseline="30000" dirty="0"/>
                        <a:t>2</a:t>
                      </a:r>
                      <a:r>
                        <a:rPr lang="en-US" dirty="0"/>
                        <a:t>/year)</a:t>
                      </a:r>
                    </a:p>
                  </a:txBody>
                  <a:tcPr/>
                </a:tc>
                <a:tc>
                  <a:txBody>
                    <a:bodyPr/>
                    <a:lstStyle/>
                    <a:p>
                      <a:r>
                        <a:rPr lang="en-US" dirty="0"/>
                        <a:t>Deviance Explained</a:t>
                      </a:r>
                    </a:p>
                  </a:txBody>
                  <a:tcPr/>
                </a:tc>
                <a:extLst>
                  <a:ext uri="{0D108BD9-81ED-4DB2-BD59-A6C34878D82A}">
                    <a16:rowId xmlns:a16="http://schemas.microsoft.com/office/drawing/2014/main" val="1827174193"/>
                  </a:ext>
                </a:extLst>
              </a:tr>
              <a:tr h="370840">
                <a:tc>
                  <a:txBody>
                    <a:bodyPr/>
                    <a:lstStyle/>
                    <a:p>
                      <a:r>
                        <a:rPr lang="en-US" dirty="0"/>
                        <a:t>Size</a:t>
                      </a:r>
                    </a:p>
                  </a:txBody>
                  <a:tcPr/>
                </a:tc>
                <a:tc>
                  <a:txBody>
                    <a:bodyPr/>
                    <a:lstStyle/>
                    <a:p>
                      <a:r>
                        <a:rPr lang="en-US" dirty="0"/>
                        <a:t>5.65</a:t>
                      </a:r>
                    </a:p>
                  </a:txBody>
                  <a:tcPr/>
                </a:tc>
                <a:tc>
                  <a:txBody>
                    <a:bodyPr/>
                    <a:lstStyle/>
                    <a:p>
                      <a:r>
                        <a:rPr lang="en-US" dirty="0"/>
                        <a:t>30.79%</a:t>
                      </a:r>
                    </a:p>
                  </a:txBody>
                  <a:tcPr/>
                </a:tc>
                <a:extLst>
                  <a:ext uri="{0D108BD9-81ED-4DB2-BD59-A6C34878D82A}">
                    <a16:rowId xmlns:a16="http://schemas.microsoft.com/office/drawing/2014/main" val="2395403388"/>
                  </a:ext>
                </a:extLst>
              </a:tr>
              <a:tr h="370840">
                <a:tc>
                  <a:txBody>
                    <a:bodyPr/>
                    <a:lstStyle/>
                    <a:p>
                      <a:r>
                        <a:rPr lang="en-US" dirty="0"/>
                        <a:t>Size + C/D</a:t>
                      </a:r>
                    </a:p>
                  </a:txBody>
                  <a:tcPr/>
                </a:tc>
                <a:tc>
                  <a:txBody>
                    <a:bodyPr/>
                    <a:lstStyle/>
                    <a:p>
                      <a:r>
                        <a:rPr lang="en-US" dirty="0"/>
                        <a:t>4.23</a:t>
                      </a:r>
                    </a:p>
                  </a:txBody>
                  <a:tcPr/>
                </a:tc>
                <a:tc>
                  <a:txBody>
                    <a:bodyPr/>
                    <a:lstStyle/>
                    <a:p>
                      <a:r>
                        <a:rPr lang="en-US" dirty="0"/>
                        <a:t>62.97%</a:t>
                      </a:r>
                    </a:p>
                  </a:txBody>
                  <a:tcPr/>
                </a:tc>
                <a:extLst>
                  <a:ext uri="{0D108BD9-81ED-4DB2-BD59-A6C34878D82A}">
                    <a16:rowId xmlns:a16="http://schemas.microsoft.com/office/drawing/2014/main" val="1527996895"/>
                  </a:ext>
                </a:extLst>
              </a:tr>
            </a:tbl>
          </a:graphicData>
        </a:graphic>
      </p:graphicFrame>
      <p:pic>
        <p:nvPicPr>
          <p:cNvPr id="6" name="Picture 5">
            <a:extLst>
              <a:ext uri="{FF2B5EF4-FFF2-40B4-BE49-F238E27FC236}">
                <a16:creationId xmlns:a16="http://schemas.microsoft.com/office/drawing/2014/main" id="{58733FC8-BA34-7891-034A-770152A52FF3}"/>
              </a:ext>
            </a:extLst>
          </p:cNvPr>
          <p:cNvPicPr>
            <a:picLocks noChangeAspect="1"/>
          </p:cNvPicPr>
          <p:nvPr/>
        </p:nvPicPr>
        <p:blipFill>
          <a:blip r:embed="rId3"/>
          <a:stretch>
            <a:fillRect/>
          </a:stretch>
        </p:blipFill>
        <p:spPr>
          <a:xfrm>
            <a:off x="361504" y="541865"/>
            <a:ext cx="5454505" cy="3366209"/>
          </a:xfrm>
          <a:prstGeom prst="rect">
            <a:avLst/>
          </a:prstGeom>
        </p:spPr>
      </p:pic>
      <p:pic>
        <p:nvPicPr>
          <p:cNvPr id="5" name="Picture 4">
            <a:extLst>
              <a:ext uri="{FF2B5EF4-FFF2-40B4-BE49-F238E27FC236}">
                <a16:creationId xmlns:a16="http://schemas.microsoft.com/office/drawing/2014/main" id="{D49EBBA2-7A67-BC81-02EF-66FDC66AB564}"/>
              </a:ext>
            </a:extLst>
          </p:cNvPr>
          <p:cNvPicPr>
            <a:picLocks noChangeAspect="1"/>
          </p:cNvPicPr>
          <p:nvPr/>
        </p:nvPicPr>
        <p:blipFill>
          <a:blip r:embed="rId4"/>
          <a:stretch>
            <a:fillRect/>
          </a:stretch>
        </p:blipFill>
        <p:spPr>
          <a:xfrm>
            <a:off x="5816009" y="541866"/>
            <a:ext cx="5454505" cy="3366209"/>
          </a:xfrm>
          <a:prstGeom prst="rect">
            <a:avLst/>
          </a:prstGeom>
        </p:spPr>
      </p:pic>
    </p:spTree>
    <p:extLst>
      <p:ext uri="{BB962C8B-B14F-4D97-AF65-F5344CB8AC3E}">
        <p14:creationId xmlns:p14="http://schemas.microsoft.com/office/powerpoint/2010/main" val="1020678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8E28-A348-05B2-5807-947055F3159D}"/>
              </a:ext>
            </a:extLst>
          </p:cNvPr>
          <p:cNvSpPr>
            <a:spLocks noGrp="1"/>
          </p:cNvSpPr>
          <p:nvPr>
            <p:ph type="title"/>
          </p:nvPr>
        </p:nvSpPr>
        <p:spPr/>
        <p:txBody>
          <a:bodyPr/>
          <a:lstStyle/>
          <a:p>
            <a:endParaRPr lang="en-US" dirty="0"/>
          </a:p>
        </p:txBody>
      </p:sp>
      <p:graphicFrame>
        <p:nvGraphicFramePr>
          <p:cNvPr id="7" name="Table 7">
            <a:extLst>
              <a:ext uri="{FF2B5EF4-FFF2-40B4-BE49-F238E27FC236}">
                <a16:creationId xmlns:a16="http://schemas.microsoft.com/office/drawing/2014/main" id="{76699BF1-4310-E29F-CAB4-345CC4AE9A4D}"/>
              </a:ext>
            </a:extLst>
          </p:cNvPr>
          <p:cNvGraphicFramePr>
            <a:graphicFrameLocks noGrp="1"/>
          </p:cNvGraphicFramePr>
          <p:nvPr>
            <p:ph sz="half" idx="1"/>
            <p:extLst>
              <p:ext uri="{D42A27DB-BD31-4B8C-83A1-F6EECF244321}">
                <p14:modId xmlns:p14="http://schemas.microsoft.com/office/powerpoint/2010/main" val="150132192"/>
              </p:ext>
            </p:extLst>
          </p:nvPr>
        </p:nvGraphicFramePr>
        <p:xfrm>
          <a:off x="2882055" y="4368800"/>
          <a:ext cx="5867908" cy="1752600"/>
        </p:xfrm>
        <a:graphic>
          <a:graphicData uri="http://schemas.openxmlformats.org/drawingml/2006/table">
            <a:tbl>
              <a:tblPr firstRow="1" bandRow="1">
                <a:tableStyleId>{5C22544A-7EE6-4342-B048-85BDC9FD1C3A}</a:tableStyleId>
              </a:tblPr>
              <a:tblGrid>
                <a:gridCol w="2757699">
                  <a:extLst>
                    <a:ext uri="{9D8B030D-6E8A-4147-A177-3AD203B41FA5}">
                      <a16:colId xmlns:a16="http://schemas.microsoft.com/office/drawing/2014/main" val="1782131460"/>
                    </a:ext>
                  </a:extLst>
                </a:gridCol>
                <a:gridCol w="1472281">
                  <a:extLst>
                    <a:ext uri="{9D8B030D-6E8A-4147-A177-3AD203B41FA5}">
                      <a16:colId xmlns:a16="http://schemas.microsoft.com/office/drawing/2014/main" val="3026121893"/>
                    </a:ext>
                  </a:extLst>
                </a:gridCol>
                <a:gridCol w="1637928">
                  <a:extLst>
                    <a:ext uri="{9D8B030D-6E8A-4147-A177-3AD203B41FA5}">
                      <a16:colId xmlns:a16="http://schemas.microsoft.com/office/drawing/2014/main" val="2987836638"/>
                    </a:ext>
                  </a:extLst>
                </a:gridCol>
              </a:tblGrid>
              <a:tr h="370840">
                <a:tc>
                  <a:txBody>
                    <a:bodyPr/>
                    <a:lstStyle/>
                    <a:p>
                      <a:r>
                        <a:rPr lang="en-US" dirty="0"/>
                        <a:t>Variable</a:t>
                      </a:r>
                    </a:p>
                  </a:txBody>
                  <a:tcPr/>
                </a:tc>
                <a:tc>
                  <a:txBody>
                    <a:bodyPr/>
                    <a:lstStyle/>
                    <a:p>
                      <a:r>
                        <a:rPr lang="en-US" dirty="0"/>
                        <a:t>RMSE</a:t>
                      </a:r>
                    </a:p>
                    <a:p>
                      <a:r>
                        <a:rPr lang="en-US" dirty="0"/>
                        <a:t>(cm</a:t>
                      </a:r>
                      <a:r>
                        <a:rPr lang="en-US" baseline="30000" dirty="0"/>
                        <a:t>2</a:t>
                      </a:r>
                      <a:r>
                        <a:rPr lang="en-US" dirty="0"/>
                        <a:t>/year)</a:t>
                      </a:r>
                    </a:p>
                  </a:txBody>
                  <a:tcPr/>
                </a:tc>
                <a:tc>
                  <a:txBody>
                    <a:bodyPr/>
                    <a:lstStyle/>
                    <a:p>
                      <a:r>
                        <a:rPr lang="en-US" dirty="0"/>
                        <a:t>Deviance Explained</a:t>
                      </a:r>
                    </a:p>
                  </a:txBody>
                  <a:tcPr/>
                </a:tc>
                <a:extLst>
                  <a:ext uri="{0D108BD9-81ED-4DB2-BD59-A6C34878D82A}">
                    <a16:rowId xmlns:a16="http://schemas.microsoft.com/office/drawing/2014/main" val="1827174193"/>
                  </a:ext>
                </a:extLst>
              </a:tr>
              <a:tr h="370840">
                <a:tc>
                  <a:txBody>
                    <a:bodyPr/>
                    <a:lstStyle/>
                    <a:p>
                      <a:r>
                        <a:rPr lang="en-US" dirty="0"/>
                        <a:t>Size</a:t>
                      </a:r>
                    </a:p>
                  </a:txBody>
                  <a:tcPr/>
                </a:tc>
                <a:tc>
                  <a:txBody>
                    <a:bodyPr/>
                    <a:lstStyle/>
                    <a:p>
                      <a:r>
                        <a:rPr lang="en-US" dirty="0"/>
                        <a:t>5.65</a:t>
                      </a:r>
                    </a:p>
                  </a:txBody>
                  <a:tcPr/>
                </a:tc>
                <a:tc>
                  <a:txBody>
                    <a:bodyPr/>
                    <a:lstStyle/>
                    <a:p>
                      <a:r>
                        <a:rPr lang="en-US" dirty="0"/>
                        <a:t>30.79%</a:t>
                      </a:r>
                    </a:p>
                  </a:txBody>
                  <a:tcPr/>
                </a:tc>
                <a:extLst>
                  <a:ext uri="{0D108BD9-81ED-4DB2-BD59-A6C34878D82A}">
                    <a16:rowId xmlns:a16="http://schemas.microsoft.com/office/drawing/2014/main" val="2395403388"/>
                  </a:ext>
                </a:extLst>
              </a:tr>
              <a:tr h="370840">
                <a:tc>
                  <a:txBody>
                    <a:bodyPr/>
                    <a:lstStyle/>
                    <a:p>
                      <a:r>
                        <a:rPr lang="en-US" dirty="0"/>
                        <a:t>Size + C/D</a:t>
                      </a:r>
                    </a:p>
                  </a:txBody>
                  <a:tcPr/>
                </a:tc>
                <a:tc>
                  <a:txBody>
                    <a:bodyPr/>
                    <a:lstStyle/>
                    <a:p>
                      <a:r>
                        <a:rPr lang="en-US" dirty="0"/>
                        <a:t>4.23</a:t>
                      </a:r>
                    </a:p>
                  </a:txBody>
                  <a:tcPr/>
                </a:tc>
                <a:tc>
                  <a:txBody>
                    <a:bodyPr/>
                    <a:lstStyle/>
                    <a:p>
                      <a:r>
                        <a:rPr lang="en-US"/>
                        <a:t>62.97%</a:t>
                      </a:r>
                      <a:endParaRPr lang="en-US" dirty="0"/>
                    </a:p>
                  </a:txBody>
                  <a:tcPr/>
                </a:tc>
                <a:extLst>
                  <a:ext uri="{0D108BD9-81ED-4DB2-BD59-A6C34878D82A}">
                    <a16:rowId xmlns:a16="http://schemas.microsoft.com/office/drawing/2014/main" val="1527996895"/>
                  </a:ext>
                </a:extLst>
              </a:tr>
              <a:tr h="370840">
                <a:tc>
                  <a:txBody>
                    <a:bodyPr/>
                    <a:lstStyle/>
                    <a:p>
                      <a:r>
                        <a:rPr lang="en-US" dirty="0"/>
                        <a:t>Size + C/D + Site</a:t>
                      </a:r>
                    </a:p>
                  </a:txBody>
                  <a:tcPr/>
                </a:tc>
                <a:tc>
                  <a:txBody>
                    <a:bodyPr/>
                    <a:lstStyle/>
                    <a:p>
                      <a:r>
                        <a:rPr lang="en-US" dirty="0"/>
                        <a:t>4.07</a:t>
                      </a:r>
                    </a:p>
                  </a:txBody>
                  <a:tcPr/>
                </a:tc>
                <a:tc>
                  <a:txBody>
                    <a:bodyPr/>
                    <a:lstStyle/>
                    <a:p>
                      <a:r>
                        <a:rPr lang="en-US" dirty="0"/>
                        <a:t>67.00%</a:t>
                      </a:r>
                    </a:p>
                  </a:txBody>
                  <a:tcPr/>
                </a:tc>
                <a:extLst>
                  <a:ext uri="{0D108BD9-81ED-4DB2-BD59-A6C34878D82A}">
                    <a16:rowId xmlns:a16="http://schemas.microsoft.com/office/drawing/2014/main" val="3764354704"/>
                  </a:ext>
                </a:extLst>
              </a:tr>
            </a:tbl>
          </a:graphicData>
        </a:graphic>
      </p:graphicFrame>
      <p:pic>
        <p:nvPicPr>
          <p:cNvPr id="8" name="Picture 7">
            <a:extLst>
              <a:ext uri="{FF2B5EF4-FFF2-40B4-BE49-F238E27FC236}">
                <a16:creationId xmlns:a16="http://schemas.microsoft.com/office/drawing/2014/main" id="{E3210839-DC93-E363-0D61-EFD0C88FD271}"/>
              </a:ext>
            </a:extLst>
          </p:cNvPr>
          <p:cNvPicPr>
            <a:picLocks noChangeAspect="1"/>
          </p:cNvPicPr>
          <p:nvPr/>
        </p:nvPicPr>
        <p:blipFill>
          <a:blip r:embed="rId3"/>
          <a:stretch>
            <a:fillRect/>
          </a:stretch>
        </p:blipFill>
        <p:spPr>
          <a:xfrm>
            <a:off x="361504" y="541865"/>
            <a:ext cx="5454505" cy="3366209"/>
          </a:xfrm>
          <a:prstGeom prst="rect">
            <a:avLst/>
          </a:prstGeom>
        </p:spPr>
      </p:pic>
      <p:pic>
        <p:nvPicPr>
          <p:cNvPr id="4" name="Picture 3">
            <a:extLst>
              <a:ext uri="{FF2B5EF4-FFF2-40B4-BE49-F238E27FC236}">
                <a16:creationId xmlns:a16="http://schemas.microsoft.com/office/drawing/2014/main" id="{C8E017AE-89AF-BC31-AD5C-1E09FE14F399}"/>
              </a:ext>
            </a:extLst>
          </p:cNvPr>
          <p:cNvPicPr>
            <a:picLocks noChangeAspect="1"/>
          </p:cNvPicPr>
          <p:nvPr/>
        </p:nvPicPr>
        <p:blipFill>
          <a:blip r:embed="rId4"/>
          <a:stretch>
            <a:fillRect/>
          </a:stretch>
        </p:blipFill>
        <p:spPr>
          <a:xfrm>
            <a:off x="5816009" y="541865"/>
            <a:ext cx="5454505" cy="3366210"/>
          </a:xfrm>
          <a:prstGeom prst="rect">
            <a:avLst/>
          </a:prstGeom>
        </p:spPr>
      </p:pic>
    </p:spTree>
    <p:extLst>
      <p:ext uri="{BB962C8B-B14F-4D97-AF65-F5344CB8AC3E}">
        <p14:creationId xmlns:p14="http://schemas.microsoft.com/office/powerpoint/2010/main" val="3239254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8E28-A348-05B2-5807-947055F3159D}"/>
              </a:ext>
            </a:extLst>
          </p:cNvPr>
          <p:cNvSpPr>
            <a:spLocks noGrp="1"/>
          </p:cNvSpPr>
          <p:nvPr>
            <p:ph type="title"/>
          </p:nvPr>
        </p:nvSpPr>
        <p:spPr/>
        <p:txBody>
          <a:bodyPr/>
          <a:lstStyle/>
          <a:p>
            <a:endParaRPr lang="en-US" dirty="0"/>
          </a:p>
        </p:txBody>
      </p:sp>
      <p:graphicFrame>
        <p:nvGraphicFramePr>
          <p:cNvPr id="8" name="Table 7">
            <a:extLst>
              <a:ext uri="{FF2B5EF4-FFF2-40B4-BE49-F238E27FC236}">
                <a16:creationId xmlns:a16="http://schemas.microsoft.com/office/drawing/2014/main" id="{B49BABEF-8BE6-2E60-5692-749033460E16}"/>
              </a:ext>
            </a:extLst>
          </p:cNvPr>
          <p:cNvGraphicFramePr>
            <a:graphicFrameLocks/>
          </p:cNvGraphicFramePr>
          <p:nvPr>
            <p:extLst>
              <p:ext uri="{D42A27DB-BD31-4B8C-83A1-F6EECF244321}">
                <p14:modId xmlns:p14="http://schemas.microsoft.com/office/powerpoint/2010/main" val="3935840739"/>
              </p:ext>
            </p:extLst>
          </p:nvPr>
        </p:nvGraphicFramePr>
        <p:xfrm>
          <a:off x="2882055" y="4368800"/>
          <a:ext cx="5867908" cy="2123440"/>
        </p:xfrm>
        <a:graphic>
          <a:graphicData uri="http://schemas.openxmlformats.org/drawingml/2006/table">
            <a:tbl>
              <a:tblPr firstRow="1" bandRow="1">
                <a:tableStyleId>{5C22544A-7EE6-4342-B048-85BDC9FD1C3A}</a:tableStyleId>
              </a:tblPr>
              <a:tblGrid>
                <a:gridCol w="2757699">
                  <a:extLst>
                    <a:ext uri="{9D8B030D-6E8A-4147-A177-3AD203B41FA5}">
                      <a16:colId xmlns:a16="http://schemas.microsoft.com/office/drawing/2014/main" val="1782131460"/>
                    </a:ext>
                  </a:extLst>
                </a:gridCol>
                <a:gridCol w="1472281">
                  <a:extLst>
                    <a:ext uri="{9D8B030D-6E8A-4147-A177-3AD203B41FA5}">
                      <a16:colId xmlns:a16="http://schemas.microsoft.com/office/drawing/2014/main" val="3026121893"/>
                    </a:ext>
                  </a:extLst>
                </a:gridCol>
                <a:gridCol w="1637928">
                  <a:extLst>
                    <a:ext uri="{9D8B030D-6E8A-4147-A177-3AD203B41FA5}">
                      <a16:colId xmlns:a16="http://schemas.microsoft.com/office/drawing/2014/main" val="2987836638"/>
                    </a:ext>
                  </a:extLst>
                </a:gridCol>
              </a:tblGrid>
              <a:tr h="370840">
                <a:tc>
                  <a:txBody>
                    <a:bodyPr/>
                    <a:lstStyle/>
                    <a:p>
                      <a:r>
                        <a:rPr lang="en-US" dirty="0"/>
                        <a:t>Variable</a:t>
                      </a:r>
                    </a:p>
                  </a:txBody>
                  <a:tcPr/>
                </a:tc>
                <a:tc>
                  <a:txBody>
                    <a:bodyPr/>
                    <a:lstStyle/>
                    <a:p>
                      <a:r>
                        <a:rPr lang="en-US" dirty="0"/>
                        <a:t>RMSE</a:t>
                      </a:r>
                    </a:p>
                    <a:p>
                      <a:r>
                        <a:rPr lang="en-US" dirty="0"/>
                        <a:t>(cm</a:t>
                      </a:r>
                      <a:r>
                        <a:rPr lang="en-US" baseline="30000" dirty="0"/>
                        <a:t>2</a:t>
                      </a:r>
                      <a:r>
                        <a:rPr lang="en-US" dirty="0"/>
                        <a:t>/year)</a:t>
                      </a:r>
                    </a:p>
                  </a:txBody>
                  <a:tcPr/>
                </a:tc>
                <a:tc>
                  <a:txBody>
                    <a:bodyPr/>
                    <a:lstStyle/>
                    <a:p>
                      <a:r>
                        <a:rPr lang="en-US" dirty="0"/>
                        <a:t>Deviance Explained</a:t>
                      </a:r>
                    </a:p>
                  </a:txBody>
                  <a:tcPr/>
                </a:tc>
                <a:extLst>
                  <a:ext uri="{0D108BD9-81ED-4DB2-BD59-A6C34878D82A}">
                    <a16:rowId xmlns:a16="http://schemas.microsoft.com/office/drawing/2014/main" val="1827174193"/>
                  </a:ext>
                </a:extLst>
              </a:tr>
              <a:tr h="370840">
                <a:tc>
                  <a:txBody>
                    <a:bodyPr/>
                    <a:lstStyle/>
                    <a:p>
                      <a:r>
                        <a:rPr lang="en-US" dirty="0"/>
                        <a:t>Size</a:t>
                      </a:r>
                    </a:p>
                  </a:txBody>
                  <a:tcPr/>
                </a:tc>
                <a:tc>
                  <a:txBody>
                    <a:bodyPr/>
                    <a:lstStyle/>
                    <a:p>
                      <a:r>
                        <a:rPr lang="en-US" dirty="0"/>
                        <a:t>5.65</a:t>
                      </a:r>
                    </a:p>
                  </a:txBody>
                  <a:tcPr/>
                </a:tc>
                <a:tc>
                  <a:txBody>
                    <a:bodyPr/>
                    <a:lstStyle/>
                    <a:p>
                      <a:r>
                        <a:rPr lang="en-US" dirty="0"/>
                        <a:t>30.79%</a:t>
                      </a:r>
                    </a:p>
                  </a:txBody>
                  <a:tcPr/>
                </a:tc>
                <a:extLst>
                  <a:ext uri="{0D108BD9-81ED-4DB2-BD59-A6C34878D82A}">
                    <a16:rowId xmlns:a16="http://schemas.microsoft.com/office/drawing/2014/main" val="2395403388"/>
                  </a:ext>
                </a:extLst>
              </a:tr>
              <a:tr h="370840">
                <a:tc>
                  <a:txBody>
                    <a:bodyPr/>
                    <a:lstStyle/>
                    <a:p>
                      <a:r>
                        <a:rPr lang="en-US" dirty="0"/>
                        <a:t>Size + C/D</a:t>
                      </a:r>
                    </a:p>
                  </a:txBody>
                  <a:tcPr/>
                </a:tc>
                <a:tc>
                  <a:txBody>
                    <a:bodyPr/>
                    <a:lstStyle/>
                    <a:p>
                      <a:r>
                        <a:rPr lang="en-US" dirty="0"/>
                        <a:t>4.23</a:t>
                      </a:r>
                    </a:p>
                  </a:txBody>
                  <a:tcPr/>
                </a:tc>
                <a:tc>
                  <a:txBody>
                    <a:bodyPr/>
                    <a:lstStyle/>
                    <a:p>
                      <a:r>
                        <a:rPr lang="en-US"/>
                        <a:t>62.97%</a:t>
                      </a:r>
                      <a:endParaRPr lang="en-US" dirty="0"/>
                    </a:p>
                  </a:txBody>
                  <a:tcPr/>
                </a:tc>
                <a:extLst>
                  <a:ext uri="{0D108BD9-81ED-4DB2-BD59-A6C34878D82A}">
                    <a16:rowId xmlns:a16="http://schemas.microsoft.com/office/drawing/2014/main" val="1527996895"/>
                  </a:ext>
                </a:extLst>
              </a:tr>
              <a:tr h="370840">
                <a:tc>
                  <a:txBody>
                    <a:bodyPr/>
                    <a:lstStyle/>
                    <a:p>
                      <a:r>
                        <a:rPr lang="en-US" dirty="0"/>
                        <a:t>Size + C/D + Site</a:t>
                      </a:r>
                    </a:p>
                  </a:txBody>
                  <a:tcPr/>
                </a:tc>
                <a:tc>
                  <a:txBody>
                    <a:bodyPr/>
                    <a:lstStyle/>
                    <a:p>
                      <a:r>
                        <a:rPr lang="en-US" dirty="0"/>
                        <a:t>4.07</a:t>
                      </a:r>
                    </a:p>
                  </a:txBody>
                  <a:tcPr/>
                </a:tc>
                <a:tc>
                  <a:txBody>
                    <a:bodyPr/>
                    <a:lstStyle/>
                    <a:p>
                      <a:r>
                        <a:rPr lang="en-US" dirty="0"/>
                        <a:t>67.00%</a:t>
                      </a:r>
                    </a:p>
                  </a:txBody>
                  <a:tcPr/>
                </a:tc>
                <a:extLst>
                  <a:ext uri="{0D108BD9-81ED-4DB2-BD59-A6C34878D82A}">
                    <a16:rowId xmlns:a16="http://schemas.microsoft.com/office/drawing/2014/main" val="3764354704"/>
                  </a:ext>
                </a:extLst>
              </a:tr>
              <a:tr h="370840">
                <a:tc>
                  <a:txBody>
                    <a:bodyPr/>
                    <a:lstStyle/>
                    <a:p>
                      <a:r>
                        <a:rPr lang="en-US" dirty="0"/>
                        <a:t>Full model (w/ RE)</a:t>
                      </a:r>
                    </a:p>
                  </a:txBody>
                  <a:tcPr/>
                </a:tc>
                <a:tc>
                  <a:txBody>
                    <a:bodyPr/>
                    <a:lstStyle/>
                    <a:p>
                      <a:r>
                        <a:rPr lang="en-US" dirty="0"/>
                        <a:t>3.34</a:t>
                      </a:r>
                    </a:p>
                  </a:txBody>
                  <a:tcPr/>
                </a:tc>
                <a:tc>
                  <a:txBody>
                    <a:bodyPr/>
                    <a:lstStyle/>
                    <a:p>
                      <a:r>
                        <a:rPr lang="en-US" dirty="0"/>
                        <a:t>83.97%</a:t>
                      </a:r>
                    </a:p>
                  </a:txBody>
                  <a:tcPr/>
                </a:tc>
                <a:extLst>
                  <a:ext uri="{0D108BD9-81ED-4DB2-BD59-A6C34878D82A}">
                    <a16:rowId xmlns:a16="http://schemas.microsoft.com/office/drawing/2014/main" val="2797606263"/>
                  </a:ext>
                </a:extLst>
              </a:tr>
            </a:tbl>
          </a:graphicData>
        </a:graphic>
      </p:graphicFrame>
      <p:pic>
        <p:nvPicPr>
          <p:cNvPr id="7" name="Picture 6">
            <a:extLst>
              <a:ext uri="{FF2B5EF4-FFF2-40B4-BE49-F238E27FC236}">
                <a16:creationId xmlns:a16="http://schemas.microsoft.com/office/drawing/2014/main" id="{4F52559E-97FC-80C5-46BC-FE991ABDB760}"/>
              </a:ext>
            </a:extLst>
          </p:cNvPr>
          <p:cNvPicPr>
            <a:picLocks noChangeAspect="1"/>
          </p:cNvPicPr>
          <p:nvPr/>
        </p:nvPicPr>
        <p:blipFill>
          <a:blip r:embed="rId3"/>
          <a:stretch>
            <a:fillRect/>
          </a:stretch>
        </p:blipFill>
        <p:spPr>
          <a:xfrm>
            <a:off x="361504" y="541865"/>
            <a:ext cx="5454505" cy="3366209"/>
          </a:xfrm>
          <a:prstGeom prst="rect">
            <a:avLst/>
          </a:prstGeom>
        </p:spPr>
      </p:pic>
      <p:pic>
        <p:nvPicPr>
          <p:cNvPr id="9" name="Picture 8">
            <a:extLst>
              <a:ext uri="{FF2B5EF4-FFF2-40B4-BE49-F238E27FC236}">
                <a16:creationId xmlns:a16="http://schemas.microsoft.com/office/drawing/2014/main" id="{94198B21-8602-905A-1168-68DF81EDD503}"/>
              </a:ext>
            </a:extLst>
          </p:cNvPr>
          <p:cNvPicPr>
            <a:picLocks noChangeAspect="1"/>
          </p:cNvPicPr>
          <p:nvPr/>
        </p:nvPicPr>
        <p:blipFill>
          <a:blip r:embed="rId4"/>
          <a:stretch>
            <a:fillRect/>
          </a:stretch>
        </p:blipFill>
        <p:spPr>
          <a:xfrm>
            <a:off x="5816009" y="541865"/>
            <a:ext cx="5454505" cy="3366210"/>
          </a:xfrm>
          <a:prstGeom prst="rect">
            <a:avLst/>
          </a:prstGeom>
        </p:spPr>
      </p:pic>
    </p:spTree>
    <p:extLst>
      <p:ext uri="{BB962C8B-B14F-4D97-AF65-F5344CB8AC3E}">
        <p14:creationId xmlns:p14="http://schemas.microsoft.com/office/powerpoint/2010/main" val="375529947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0</TotalTime>
  <Words>2241</Words>
  <Application>Microsoft Office PowerPoint</Application>
  <PresentationFormat>Widescreen</PresentationFormat>
  <Paragraphs>192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Schoolbook</vt:lpstr>
      <vt:lpstr>Wingdings</vt:lpstr>
      <vt:lpstr>Wingdings 2</vt:lpstr>
      <vt:lpstr>View</vt:lpstr>
      <vt:lpstr>Evaluating the effects of forest community composition on western larch growth</vt:lpstr>
      <vt:lpstr>Larix occidentalis – Western larch</vt:lpstr>
      <vt:lpstr>Objectives</vt:lpstr>
      <vt:lpstr>Objectives</vt:lpstr>
      <vt:lpstr>Methods</vt:lpstr>
      <vt:lpstr>PowerPoint Presentation</vt:lpstr>
      <vt:lpstr>PowerPoint Presentation</vt:lpstr>
      <vt:lpstr>PowerPoint Presentation</vt:lpstr>
      <vt:lpstr>PowerPoint Presentation</vt:lpstr>
      <vt:lpstr>PowerPoint Presentation</vt:lpstr>
      <vt:lpstr>PowerPoint Presentation</vt:lpstr>
      <vt:lpstr>Conclusions</vt:lpstr>
      <vt:lpstr>Broader context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Christian Mercado</cp:lastModifiedBy>
  <cp:revision>11</cp:revision>
  <dcterms:created xsi:type="dcterms:W3CDTF">2022-06-13T17:04:40Z</dcterms:created>
  <dcterms:modified xsi:type="dcterms:W3CDTF">2022-06-21T17:24:17Z</dcterms:modified>
</cp:coreProperties>
</file>